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3B6282-59FB-442A-85BE-A2DA17165B2A}" type="datetimeFigureOut">
              <a:rPr lang="en-GB" smtClean="0"/>
              <a:t>19/06/2020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D2A028-8012-4848-85C6-356BA35846CC}" type="slidenum">
              <a:rPr lang="en-GB" smtClean="0"/>
              <a:t>‹#›</a:t>
            </a:fld>
            <a:endParaRPr lang="en-GB"/>
          </a:p>
        </p:txBody>
      </p:sp>
    </p:spTree>
    <p:extLst>
      <p:ext uri="{BB962C8B-B14F-4D97-AF65-F5344CB8AC3E}">
        <p14:creationId xmlns:p14="http://schemas.microsoft.com/office/powerpoint/2010/main" val="1300727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t>2</a:t>
            </a:fld>
            <a:endParaRPr lang="en-GB"/>
          </a:p>
        </p:txBody>
      </p:sp>
    </p:spTree>
    <p:extLst>
      <p:ext uri="{BB962C8B-B14F-4D97-AF65-F5344CB8AC3E}">
        <p14:creationId xmlns:p14="http://schemas.microsoft.com/office/powerpoint/2010/main" val="128821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t>11</a:t>
            </a:fld>
            <a:endParaRPr lang="en-GB"/>
          </a:p>
        </p:txBody>
      </p:sp>
    </p:spTree>
    <p:extLst>
      <p:ext uri="{BB962C8B-B14F-4D97-AF65-F5344CB8AC3E}">
        <p14:creationId xmlns:p14="http://schemas.microsoft.com/office/powerpoint/2010/main" val="2609191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t>12</a:t>
            </a:fld>
            <a:endParaRPr lang="en-GB"/>
          </a:p>
        </p:txBody>
      </p:sp>
    </p:spTree>
    <p:extLst>
      <p:ext uri="{BB962C8B-B14F-4D97-AF65-F5344CB8AC3E}">
        <p14:creationId xmlns:p14="http://schemas.microsoft.com/office/powerpoint/2010/main" val="588366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solidFill>
                  <a:prstClr val="black"/>
                </a:solidFill>
              </a:rPr>
              <a:pPr/>
              <a:t>13</a:t>
            </a:fld>
            <a:endParaRPr lang="en-GB">
              <a:solidFill>
                <a:prstClr val="black"/>
              </a:solidFill>
            </a:endParaRPr>
          </a:p>
        </p:txBody>
      </p:sp>
    </p:spTree>
    <p:extLst>
      <p:ext uri="{BB962C8B-B14F-4D97-AF65-F5344CB8AC3E}">
        <p14:creationId xmlns:p14="http://schemas.microsoft.com/office/powerpoint/2010/main" val="25453550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0DDD0DE-D500-4CB1-9419-92AA018FF152}"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955314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6753677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solidFill>
                  <a:prstClr val="black"/>
                </a:solidFill>
              </a:rPr>
              <a:pPr/>
              <a:t>16</a:t>
            </a:fld>
            <a:endParaRPr lang="en-GB">
              <a:solidFill>
                <a:prstClr val="black"/>
              </a:solidFill>
            </a:endParaRPr>
          </a:p>
        </p:txBody>
      </p:sp>
    </p:spTree>
    <p:extLst>
      <p:ext uri="{BB962C8B-B14F-4D97-AF65-F5344CB8AC3E}">
        <p14:creationId xmlns:p14="http://schemas.microsoft.com/office/powerpoint/2010/main" val="2015689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t>3</a:t>
            </a:fld>
            <a:endParaRPr lang="en-GB"/>
          </a:p>
        </p:txBody>
      </p:sp>
    </p:spTree>
    <p:extLst>
      <p:ext uri="{BB962C8B-B14F-4D97-AF65-F5344CB8AC3E}">
        <p14:creationId xmlns:p14="http://schemas.microsoft.com/office/powerpoint/2010/main" val="27999776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t>4</a:t>
            </a:fld>
            <a:endParaRPr lang="en-GB"/>
          </a:p>
        </p:txBody>
      </p:sp>
    </p:spTree>
    <p:extLst>
      <p:ext uri="{BB962C8B-B14F-4D97-AF65-F5344CB8AC3E}">
        <p14:creationId xmlns:p14="http://schemas.microsoft.com/office/powerpoint/2010/main" val="1716309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t>5</a:t>
            </a:fld>
            <a:endParaRPr lang="en-GB"/>
          </a:p>
        </p:txBody>
      </p:sp>
    </p:spTree>
    <p:extLst>
      <p:ext uri="{BB962C8B-B14F-4D97-AF65-F5344CB8AC3E}">
        <p14:creationId xmlns:p14="http://schemas.microsoft.com/office/powerpoint/2010/main" val="202443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t>6</a:t>
            </a:fld>
            <a:endParaRPr lang="en-GB"/>
          </a:p>
        </p:txBody>
      </p:sp>
    </p:spTree>
    <p:extLst>
      <p:ext uri="{BB962C8B-B14F-4D97-AF65-F5344CB8AC3E}">
        <p14:creationId xmlns:p14="http://schemas.microsoft.com/office/powerpoint/2010/main" val="2003571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t>7</a:t>
            </a:fld>
            <a:endParaRPr lang="en-GB"/>
          </a:p>
        </p:txBody>
      </p:sp>
    </p:spTree>
    <p:extLst>
      <p:ext uri="{BB962C8B-B14F-4D97-AF65-F5344CB8AC3E}">
        <p14:creationId xmlns:p14="http://schemas.microsoft.com/office/powerpoint/2010/main" val="947293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t>8</a:t>
            </a:fld>
            <a:endParaRPr lang="en-GB"/>
          </a:p>
        </p:txBody>
      </p:sp>
    </p:spTree>
    <p:extLst>
      <p:ext uri="{BB962C8B-B14F-4D97-AF65-F5344CB8AC3E}">
        <p14:creationId xmlns:p14="http://schemas.microsoft.com/office/powerpoint/2010/main" val="2503480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t>9</a:t>
            </a:fld>
            <a:endParaRPr lang="en-GB"/>
          </a:p>
        </p:txBody>
      </p:sp>
    </p:spTree>
    <p:extLst>
      <p:ext uri="{BB962C8B-B14F-4D97-AF65-F5344CB8AC3E}">
        <p14:creationId xmlns:p14="http://schemas.microsoft.com/office/powerpoint/2010/main" val="3757914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a:t>
            </a:r>
          </a:p>
        </p:txBody>
      </p:sp>
      <p:sp>
        <p:nvSpPr>
          <p:cNvPr id="4" name="Slide Number Placeholder 3"/>
          <p:cNvSpPr>
            <a:spLocks noGrp="1"/>
          </p:cNvSpPr>
          <p:nvPr>
            <p:ph type="sldNum" sz="quarter" idx="10"/>
          </p:nvPr>
        </p:nvSpPr>
        <p:spPr/>
        <p:txBody>
          <a:bodyPr/>
          <a:lstStyle/>
          <a:p>
            <a:fld id="{E0DDD0DE-D500-4CB1-9419-92AA018FF152}" type="slidenum">
              <a:rPr lang="en-GB" smtClean="0"/>
              <a:t>10</a:t>
            </a:fld>
            <a:endParaRPr lang="en-GB"/>
          </a:p>
        </p:txBody>
      </p:sp>
    </p:spTree>
    <p:extLst>
      <p:ext uri="{BB962C8B-B14F-4D97-AF65-F5344CB8AC3E}">
        <p14:creationId xmlns:p14="http://schemas.microsoft.com/office/powerpoint/2010/main" val="144369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6B560E4-ED62-4751-B7E2-45A6ED743A4F}"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E760-24AB-4B4D-8AB4-5C34978CDD4D}" type="slidenum">
              <a:rPr lang="en-GB" smtClean="0"/>
              <a:t>‹#›</a:t>
            </a:fld>
            <a:endParaRPr lang="en-GB"/>
          </a:p>
        </p:txBody>
      </p:sp>
    </p:spTree>
    <p:extLst>
      <p:ext uri="{BB962C8B-B14F-4D97-AF65-F5344CB8AC3E}">
        <p14:creationId xmlns:p14="http://schemas.microsoft.com/office/powerpoint/2010/main" val="4251472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560E4-ED62-4751-B7E2-45A6ED743A4F}"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E760-24AB-4B4D-8AB4-5C34978CDD4D}" type="slidenum">
              <a:rPr lang="en-GB" smtClean="0"/>
              <a:t>‹#›</a:t>
            </a:fld>
            <a:endParaRPr lang="en-GB"/>
          </a:p>
        </p:txBody>
      </p:sp>
    </p:spTree>
    <p:extLst>
      <p:ext uri="{BB962C8B-B14F-4D97-AF65-F5344CB8AC3E}">
        <p14:creationId xmlns:p14="http://schemas.microsoft.com/office/powerpoint/2010/main" val="3630111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560E4-ED62-4751-B7E2-45A6ED743A4F}"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E760-24AB-4B4D-8AB4-5C34978CDD4D}" type="slidenum">
              <a:rPr lang="en-GB" smtClean="0"/>
              <a:t>‹#›</a:t>
            </a:fld>
            <a:endParaRPr lang="en-GB"/>
          </a:p>
        </p:txBody>
      </p:sp>
    </p:spTree>
    <p:extLst>
      <p:ext uri="{BB962C8B-B14F-4D97-AF65-F5344CB8AC3E}">
        <p14:creationId xmlns:p14="http://schemas.microsoft.com/office/powerpoint/2010/main" val="33587357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6B560E4-ED62-4751-B7E2-45A6ED743A4F}"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E760-24AB-4B4D-8AB4-5C34978CDD4D}" type="slidenum">
              <a:rPr lang="en-GB" smtClean="0"/>
              <a:t>‹#›</a:t>
            </a:fld>
            <a:endParaRPr lang="en-GB"/>
          </a:p>
        </p:txBody>
      </p:sp>
    </p:spTree>
    <p:extLst>
      <p:ext uri="{BB962C8B-B14F-4D97-AF65-F5344CB8AC3E}">
        <p14:creationId xmlns:p14="http://schemas.microsoft.com/office/powerpoint/2010/main" val="2125969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B560E4-ED62-4751-B7E2-45A6ED743A4F}" type="datetimeFigureOut">
              <a:rPr lang="en-GB" smtClean="0"/>
              <a:t>19/06/2020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F0E760-24AB-4B4D-8AB4-5C34978CDD4D}" type="slidenum">
              <a:rPr lang="en-GB" smtClean="0"/>
              <a:t>‹#›</a:t>
            </a:fld>
            <a:endParaRPr lang="en-GB"/>
          </a:p>
        </p:txBody>
      </p:sp>
    </p:spTree>
    <p:extLst>
      <p:ext uri="{BB962C8B-B14F-4D97-AF65-F5344CB8AC3E}">
        <p14:creationId xmlns:p14="http://schemas.microsoft.com/office/powerpoint/2010/main" val="3952990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6B560E4-ED62-4751-B7E2-45A6ED743A4F}"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0E760-24AB-4B4D-8AB4-5C34978CDD4D}" type="slidenum">
              <a:rPr lang="en-GB" smtClean="0"/>
              <a:t>‹#›</a:t>
            </a:fld>
            <a:endParaRPr lang="en-GB"/>
          </a:p>
        </p:txBody>
      </p:sp>
    </p:spTree>
    <p:extLst>
      <p:ext uri="{BB962C8B-B14F-4D97-AF65-F5344CB8AC3E}">
        <p14:creationId xmlns:p14="http://schemas.microsoft.com/office/powerpoint/2010/main" val="333116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6B560E4-ED62-4751-B7E2-45A6ED743A4F}" type="datetimeFigureOut">
              <a:rPr lang="en-GB" smtClean="0"/>
              <a:t>19/06/2020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F0E760-24AB-4B4D-8AB4-5C34978CDD4D}" type="slidenum">
              <a:rPr lang="en-GB" smtClean="0"/>
              <a:t>‹#›</a:t>
            </a:fld>
            <a:endParaRPr lang="en-GB"/>
          </a:p>
        </p:txBody>
      </p:sp>
    </p:spTree>
    <p:extLst>
      <p:ext uri="{BB962C8B-B14F-4D97-AF65-F5344CB8AC3E}">
        <p14:creationId xmlns:p14="http://schemas.microsoft.com/office/powerpoint/2010/main" val="839105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6B560E4-ED62-4751-B7E2-45A6ED743A4F}" type="datetimeFigureOut">
              <a:rPr lang="en-GB" smtClean="0"/>
              <a:t>19/06/2020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F0E760-24AB-4B4D-8AB4-5C34978CDD4D}" type="slidenum">
              <a:rPr lang="en-GB" smtClean="0"/>
              <a:t>‹#›</a:t>
            </a:fld>
            <a:endParaRPr lang="en-GB"/>
          </a:p>
        </p:txBody>
      </p:sp>
    </p:spTree>
    <p:extLst>
      <p:ext uri="{BB962C8B-B14F-4D97-AF65-F5344CB8AC3E}">
        <p14:creationId xmlns:p14="http://schemas.microsoft.com/office/powerpoint/2010/main" val="3158283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560E4-ED62-4751-B7E2-45A6ED743A4F}" type="datetimeFigureOut">
              <a:rPr lang="en-GB" smtClean="0"/>
              <a:t>19/06/2020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F0E760-24AB-4B4D-8AB4-5C34978CDD4D}" type="slidenum">
              <a:rPr lang="en-GB" smtClean="0"/>
              <a:t>‹#›</a:t>
            </a:fld>
            <a:endParaRPr lang="en-GB"/>
          </a:p>
        </p:txBody>
      </p:sp>
    </p:spTree>
    <p:extLst>
      <p:ext uri="{BB962C8B-B14F-4D97-AF65-F5344CB8AC3E}">
        <p14:creationId xmlns:p14="http://schemas.microsoft.com/office/powerpoint/2010/main" val="80287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B560E4-ED62-4751-B7E2-45A6ED743A4F}"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0E760-24AB-4B4D-8AB4-5C34978CDD4D}" type="slidenum">
              <a:rPr lang="en-GB" smtClean="0"/>
              <a:t>‹#›</a:t>
            </a:fld>
            <a:endParaRPr lang="en-GB"/>
          </a:p>
        </p:txBody>
      </p:sp>
    </p:spTree>
    <p:extLst>
      <p:ext uri="{BB962C8B-B14F-4D97-AF65-F5344CB8AC3E}">
        <p14:creationId xmlns:p14="http://schemas.microsoft.com/office/powerpoint/2010/main" val="2414116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6B560E4-ED62-4751-B7E2-45A6ED743A4F}" type="datetimeFigureOut">
              <a:rPr lang="en-GB" smtClean="0"/>
              <a:t>19/06/2020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F0E760-24AB-4B4D-8AB4-5C34978CDD4D}" type="slidenum">
              <a:rPr lang="en-GB" smtClean="0"/>
              <a:t>‹#›</a:t>
            </a:fld>
            <a:endParaRPr lang="en-GB"/>
          </a:p>
        </p:txBody>
      </p:sp>
    </p:spTree>
    <p:extLst>
      <p:ext uri="{BB962C8B-B14F-4D97-AF65-F5344CB8AC3E}">
        <p14:creationId xmlns:p14="http://schemas.microsoft.com/office/powerpoint/2010/main" val="8020974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B560E4-ED62-4751-B7E2-45A6ED743A4F}" type="datetimeFigureOut">
              <a:rPr lang="en-GB" smtClean="0"/>
              <a:t>19/06/2020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F0E760-24AB-4B4D-8AB4-5C34978CDD4D}" type="slidenum">
              <a:rPr lang="en-GB" smtClean="0"/>
              <a:t>‹#›</a:t>
            </a:fld>
            <a:endParaRPr lang="en-GB"/>
          </a:p>
        </p:txBody>
      </p:sp>
    </p:spTree>
    <p:extLst>
      <p:ext uri="{BB962C8B-B14F-4D97-AF65-F5344CB8AC3E}">
        <p14:creationId xmlns:p14="http://schemas.microsoft.com/office/powerpoint/2010/main" val="10857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26.emf"/></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SM4Q4yuSUPk"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wmf"/><Relationship Id="rId7"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wmf"/><Relationship Id="rId5" Type="http://schemas.openxmlformats.org/officeDocument/2006/relationships/image" Target="../media/image17.wmf"/><Relationship Id="rId4" Type="http://schemas.openxmlformats.org/officeDocument/2006/relationships/image" Target="../media/image16.wmf"/><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130635"/>
            <a:ext cx="9144000" cy="1754326"/>
          </a:xfrm>
          <a:prstGeom prst="rect">
            <a:avLst/>
          </a:prstGeom>
          <a:solidFill>
            <a:schemeClr val="bg1"/>
          </a:solidFill>
        </p:spPr>
        <p:txBody>
          <a:bodyPr wrap="square" rtlCol="0">
            <a:spAutoFit/>
          </a:bodyPr>
          <a:lstStyle/>
          <a:p>
            <a:pPr algn="ctr"/>
            <a:r>
              <a:rPr lang="en-GB" sz="4800" dirty="0">
                <a:solidFill>
                  <a:srgbClr val="002060"/>
                </a:solidFill>
                <a:latin typeface="Arial" panose="020B0604020202020204" pitchFamily="34" charset="0"/>
                <a:cs typeface="Arial" panose="020B0604020202020204" pitchFamily="34" charset="0"/>
              </a:rPr>
              <a:t>Year 6 Transition 2020 </a:t>
            </a:r>
          </a:p>
          <a:p>
            <a:pPr algn="ctr"/>
            <a:r>
              <a:rPr lang="en-GB" sz="6000" dirty="0">
                <a:solidFill>
                  <a:srgbClr val="002060"/>
                </a:solidFill>
                <a:latin typeface="Arial" panose="020B0604020202020204" pitchFamily="34" charset="0"/>
                <a:cs typeface="Arial" panose="020B0604020202020204" pitchFamily="34" charset="0"/>
              </a:rPr>
              <a:t>Geographical Skills </a:t>
            </a:r>
          </a:p>
        </p:txBody>
      </p:sp>
      <p:pic>
        <p:nvPicPr>
          <p:cNvPr id="1028" name="Picture 4" descr="Globe Icon 15564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4359" y="944870"/>
            <a:ext cx="1058021" cy="10580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eography clipart cartoon, Geography cartoon Transparent FREE fo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422" y="2799410"/>
            <a:ext cx="3295201" cy="243295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66057" y="5760046"/>
            <a:ext cx="8059853" cy="646331"/>
          </a:xfrm>
          <a:prstGeom prst="rect">
            <a:avLst/>
          </a:prstGeom>
          <a:noFill/>
          <a:ln w="57150">
            <a:solidFill>
              <a:srgbClr val="002060"/>
            </a:solidFill>
            <a:prstDash val="dash"/>
          </a:ln>
        </p:spPr>
        <p:txBody>
          <a:bodyPr wrap="square" rtlCol="0">
            <a:spAutoFit/>
          </a:bodyPr>
          <a:lstStyle/>
          <a:p>
            <a:pPr algn="ctr"/>
            <a:r>
              <a:rPr lang="en-GB" dirty="0">
                <a:latin typeface="Arial" panose="020B0604020202020204" pitchFamily="34" charset="0"/>
                <a:cs typeface="Arial" panose="020B0604020202020204" pitchFamily="34" charset="0"/>
              </a:rPr>
              <a:t>PUPIL NAME</a:t>
            </a:r>
          </a:p>
          <a:p>
            <a:pPr algn="ctr"/>
            <a:r>
              <a:rPr lang="en-GB" dirty="0">
                <a:latin typeface="Arial" panose="020B0604020202020204" pitchFamily="34" charset="0"/>
                <a:cs typeface="Arial" panose="020B0604020202020204" pitchFamily="34" charset="0"/>
              </a:rPr>
              <a:t>_____________________________________________________________</a:t>
            </a:r>
          </a:p>
        </p:txBody>
      </p:sp>
      <p:pic>
        <p:nvPicPr>
          <p:cNvPr id="1036" name="Picture 12" descr="easy to draw map - Clip Art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1484" y="2758642"/>
            <a:ext cx="3650070" cy="25144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03100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29053" y="487680"/>
            <a:ext cx="3544388" cy="769441"/>
          </a:xfrm>
          <a:prstGeom prst="rect">
            <a:avLst/>
          </a:prstGeom>
          <a:noFill/>
        </p:spPr>
        <p:txBody>
          <a:bodyPr wrap="square" rtlCol="0">
            <a:spAutoFit/>
          </a:bodyPr>
          <a:lstStyle/>
          <a:p>
            <a:pPr algn="r"/>
            <a:r>
              <a:rPr lang="en-GB" sz="4400" dirty="0">
                <a:solidFill>
                  <a:prstClr val="black"/>
                </a:solidFill>
                <a:latin typeface="Arial" panose="020B0604020202020204" pitchFamily="34" charset="0"/>
                <a:cs typeface="Arial" panose="020B0604020202020204" pitchFamily="34" charset="0"/>
              </a:rPr>
              <a:t>Activity 8</a:t>
            </a:r>
          </a:p>
        </p:txBody>
      </p:sp>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Grid References</a:t>
            </a:r>
            <a:r>
              <a:rPr lang="en-GB" sz="4800" b="1" dirty="0">
                <a:solidFill>
                  <a:srgbClr val="002060"/>
                </a:solidFill>
                <a:latin typeface="Arial" panose="020B0604020202020204" pitchFamily="34" charset="0"/>
                <a:cs typeface="Arial" panose="020B0604020202020204" pitchFamily="34" charset="0"/>
              </a:rPr>
              <a:t> </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Rectangle 49"/>
          <p:cNvSpPr/>
          <p:nvPr/>
        </p:nvSpPr>
        <p:spPr>
          <a:xfrm>
            <a:off x="5052955" y="1637157"/>
            <a:ext cx="3600025" cy="3323987"/>
          </a:xfrm>
          <a:prstGeom prst="rect">
            <a:avLst/>
          </a:prstGeom>
          <a:ln w="38100">
            <a:solidFill>
              <a:srgbClr val="002060"/>
            </a:solidFill>
            <a:prstDash val="lgDash"/>
          </a:ln>
        </p:spPr>
        <p:txBody>
          <a:bodyPr wrap="square">
            <a:spAutoFit/>
          </a:bodyPr>
          <a:lstStyle/>
          <a:p>
            <a:pPr algn="ctr"/>
            <a:r>
              <a:rPr lang="en-US" sz="1500" dirty="0"/>
              <a:t>Choose the correct answer by using the map extract to give the correct four figure grid reference for:</a:t>
            </a:r>
          </a:p>
          <a:p>
            <a:pPr algn="ctr"/>
            <a:endParaRPr lang="en-US" sz="1500" dirty="0"/>
          </a:p>
          <a:p>
            <a:r>
              <a:rPr lang="en-US" sz="1500" dirty="0"/>
              <a:t>The School: A) 3246  B) 3346  C) 3145</a:t>
            </a:r>
          </a:p>
          <a:p>
            <a:endParaRPr lang="en-US" sz="1500" dirty="0"/>
          </a:p>
          <a:p>
            <a:pPr marL="342900" indent="-342900">
              <a:defRPr/>
            </a:pPr>
            <a:r>
              <a:rPr lang="en-GB" sz="1500" dirty="0">
                <a:solidFill>
                  <a:srgbClr val="000000"/>
                </a:solidFill>
              </a:rPr>
              <a:t>The Lodge Farm: A) 3044  B) 3045  C) 3046</a:t>
            </a:r>
          </a:p>
          <a:p>
            <a:pPr marL="342900" indent="-342900">
              <a:buFontTx/>
              <a:buAutoNum type="alphaLcParenR"/>
              <a:defRPr/>
            </a:pPr>
            <a:endParaRPr lang="en-GB" sz="1500" dirty="0">
              <a:solidFill>
                <a:srgbClr val="000000"/>
              </a:solidFill>
            </a:endParaRPr>
          </a:p>
          <a:p>
            <a:pPr marL="342900" indent="-342900">
              <a:defRPr/>
            </a:pPr>
            <a:r>
              <a:rPr lang="en-GB" sz="1500" dirty="0" err="1">
                <a:solidFill>
                  <a:srgbClr val="000000"/>
                </a:solidFill>
              </a:rPr>
              <a:t>Fredley</a:t>
            </a:r>
            <a:r>
              <a:rPr lang="en-GB" sz="1500" dirty="0">
                <a:solidFill>
                  <a:srgbClr val="000000"/>
                </a:solidFill>
              </a:rPr>
              <a:t> Manor: A) 3144  B) 3244  C) 3245</a:t>
            </a:r>
          </a:p>
          <a:p>
            <a:pPr marL="342900" indent="-342900">
              <a:buFontTx/>
              <a:buAutoNum type="alphaLcParenR"/>
              <a:defRPr/>
            </a:pPr>
            <a:endParaRPr lang="en-GB" sz="1500" dirty="0">
              <a:solidFill>
                <a:srgbClr val="000000"/>
              </a:solidFill>
            </a:endParaRPr>
          </a:p>
          <a:p>
            <a:pPr marL="342900" indent="-342900">
              <a:defRPr/>
            </a:pPr>
            <a:r>
              <a:rPr lang="en-GB" sz="1500" dirty="0">
                <a:solidFill>
                  <a:srgbClr val="000000"/>
                </a:solidFill>
              </a:rPr>
              <a:t>Cowslip Farm: A) 3145  B) 3146  C) 3245</a:t>
            </a:r>
          </a:p>
          <a:p>
            <a:pPr marL="342900" indent="-342900">
              <a:defRPr/>
            </a:pPr>
            <a:endParaRPr lang="en-GB" sz="1500" dirty="0">
              <a:solidFill>
                <a:srgbClr val="000000"/>
              </a:solidFill>
            </a:endParaRPr>
          </a:p>
          <a:p>
            <a:pPr marL="342900" indent="-342900">
              <a:defRPr/>
            </a:pPr>
            <a:r>
              <a:rPr lang="en-GB" sz="1500" dirty="0">
                <a:solidFill>
                  <a:srgbClr val="000000"/>
                </a:solidFill>
              </a:rPr>
              <a:t>The Well: A) 3045  B) 3344  C) 3146 </a:t>
            </a:r>
            <a:endParaRPr lang="en-US" sz="1500" dirty="0"/>
          </a:p>
          <a:p>
            <a:pPr algn="ctr"/>
            <a:endParaRPr lang="en-US" sz="1500" dirty="0"/>
          </a:p>
        </p:txBody>
      </p:sp>
      <p:pic>
        <p:nvPicPr>
          <p:cNvPr id="51" name="Picture 6" descr="Pencil Icon 70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12214" y="2140363"/>
            <a:ext cx="280926" cy="31056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670561" y="1575988"/>
            <a:ext cx="3989644" cy="4371966"/>
          </a:xfrm>
          <a:prstGeom prst="rect">
            <a:avLst/>
          </a:prstGeom>
        </p:spPr>
      </p:pic>
    </p:spTree>
    <p:extLst>
      <p:ext uri="{BB962C8B-B14F-4D97-AF65-F5344CB8AC3E}">
        <p14:creationId xmlns:p14="http://schemas.microsoft.com/office/powerpoint/2010/main" val="4158873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Grid References</a:t>
            </a:r>
            <a:r>
              <a:rPr lang="en-GB" sz="4800" b="1" dirty="0">
                <a:solidFill>
                  <a:srgbClr val="002060"/>
                </a:solidFill>
                <a:latin typeface="Arial" panose="020B0604020202020204" pitchFamily="34" charset="0"/>
                <a:cs typeface="Arial" panose="020B0604020202020204" pitchFamily="34" charset="0"/>
              </a:rPr>
              <a:t> </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rotWithShape="1">
          <a:blip r:embed="rId3"/>
          <a:srcRect b="6809"/>
          <a:stretch/>
        </p:blipFill>
        <p:spPr>
          <a:xfrm>
            <a:off x="528577" y="1616040"/>
            <a:ext cx="4358654" cy="2852729"/>
          </a:xfrm>
          <a:prstGeom prst="rect">
            <a:avLst/>
          </a:prstGeom>
        </p:spPr>
      </p:pic>
      <p:sp>
        <p:nvSpPr>
          <p:cNvPr id="12" name="Rectangle 11"/>
          <p:cNvSpPr/>
          <p:nvPr/>
        </p:nvSpPr>
        <p:spPr>
          <a:xfrm>
            <a:off x="5032886" y="1616040"/>
            <a:ext cx="3640851" cy="4478149"/>
          </a:xfrm>
          <a:prstGeom prst="rect">
            <a:avLst/>
          </a:prstGeom>
          <a:ln w="38100">
            <a:solidFill>
              <a:srgbClr val="002060"/>
            </a:solidFill>
            <a:prstDash val="lgDash"/>
          </a:ln>
        </p:spPr>
        <p:txBody>
          <a:bodyPr wrap="square">
            <a:spAutoFit/>
          </a:bodyPr>
          <a:lstStyle/>
          <a:p>
            <a:r>
              <a:rPr lang="en-GB" sz="1500" dirty="0"/>
              <a:t>Here is an OS map of the same place as the aerial photograph was taken. The map has far more detail on it.</a:t>
            </a:r>
          </a:p>
          <a:p>
            <a:r>
              <a:rPr lang="en-GB" sz="1500" dirty="0"/>
              <a:t>Give the four figure grid reference for the school in </a:t>
            </a:r>
            <a:r>
              <a:rPr lang="en-GB" sz="1500" dirty="0" err="1"/>
              <a:t>Mickleham</a:t>
            </a:r>
            <a:r>
              <a:rPr lang="en-GB" sz="1500" dirty="0"/>
              <a:t> village.</a:t>
            </a:r>
          </a:p>
          <a:p>
            <a:endParaRPr lang="en-GB" sz="1500" dirty="0"/>
          </a:p>
          <a:p>
            <a:r>
              <a:rPr lang="en-GB" sz="1500" dirty="0"/>
              <a:t>This is a simple task. The answer is 32,46.</a:t>
            </a:r>
          </a:p>
          <a:p>
            <a:endParaRPr lang="en-GB" sz="1500" dirty="0"/>
          </a:p>
          <a:p>
            <a:r>
              <a:rPr lang="en-GB" sz="1500" dirty="0"/>
              <a:t>Each of the grid squares on this map are 4km2. This is a large area and may cause problems.</a:t>
            </a:r>
          </a:p>
          <a:p>
            <a:endParaRPr lang="en-GB" sz="1500" dirty="0"/>
          </a:p>
          <a:p>
            <a:r>
              <a:rPr lang="en-GB" sz="1500" dirty="0"/>
              <a:t>Imagine a child is injured at the school and an air ambulance helicopter is searching for the school in this large area. </a:t>
            </a:r>
          </a:p>
          <a:p>
            <a:pPr marL="285750" indent="-285750">
              <a:buFont typeface="Arial" pitchFamily="34" charset="0"/>
              <a:buChar char="•"/>
            </a:pPr>
            <a:r>
              <a:rPr lang="en-GB" sz="1500" dirty="0"/>
              <a:t>How might this be a problem?</a:t>
            </a:r>
          </a:p>
          <a:p>
            <a:pPr marL="285750" indent="-285750">
              <a:buFont typeface="Arial" pitchFamily="34" charset="0"/>
              <a:buChar char="•"/>
            </a:pPr>
            <a:r>
              <a:rPr lang="en-GB" sz="1500" dirty="0"/>
              <a:t>How could we give the pilot a more accurate set of grid references to help locate the school more quickly?</a:t>
            </a:r>
          </a:p>
        </p:txBody>
      </p:sp>
      <p:pic>
        <p:nvPicPr>
          <p:cNvPr id="13" name="Picture 6" descr="Book Icon 20442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8626" y="1187732"/>
            <a:ext cx="371959" cy="37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6522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Grid References</a:t>
            </a:r>
            <a:r>
              <a:rPr lang="en-GB" sz="4800" b="1" dirty="0">
                <a:solidFill>
                  <a:srgbClr val="002060"/>
                </a:solidFill>
                <a:latin typeface="Arial" panose="020B0604020202020204" pitchFamily="34" charset="0"/>
                <a:cs typeface="Arial" panose="020B0604020202020204" pitchFamily="34" charset="0"/>
              </a:rPr>
              <a:t> </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2" name="Rectangle 11"/>
          <p:cNvSpPr/>
          <p:nvPr/>
        </p:nvSpPr>
        <p:spPr>
          <a:xfrm>
            <a:off x="4469003" y="1318677"/>
            <a:ext cx="4196978" cy="5262979"/>
          </a:xfrm>
          <a:prstGeom prst="rect">
            <a:avLst/>
          </a:prstGeom>
          <a:ln w="38100">
            <a:solidFill>
              <a:srgbClr val="002060"/>
            </a:solidFill>
            <a:prstDash val="lgDash"/>
          </a:ln>
        </p:spPr>
        <p:txBody>
          <a:bodyPr wrap="square">
            <a:spAutoFit/>
          </a:bodyPr>
          <a:lstStyle/>
          <a:p>
            <a:r>
              <a:rPr lang="en-GB" sz="1400" dirty="0">
                <a:cs typeface="Arial" panose="020B0604020202020204" pitchFamily="34" charset="0"/>
              </a:rPr>
              <a:t>The answer is by using adding one number to each of the sets of coordinates. This gives us six figure grid references.</a:t>
            </a:r>
          </a:p>
          <a:p>
            <a:endParaRPr lang="en-GB" sz="1400" dirty="0">
              <a:cs typeface="Arial" panose="020B0604020202020204" pitchFamily="34" charset="0"/>
            </a:endParaRPr>
          </a:p>
          <a:p>
            <a:r>
              <a:rPr lang="en-GB" sz="1400" dirty="0">
                <a:cs typeface="Arial" panose="020B0604020202020204" pitchFamily="34" charset="0"/>
              </a:rPr>
              <a:t>If we need to be more accurate with the grid references we give. By dividing each grid square by ten vertically and horizontally the square now been to divided into one hundred smaller squares.</a:t>
            </a:r>
          </a:p>
          <a:p>
            <a:endParaRPr lang="en-GB" sz="1400" dirty="0">
              <a:cs typeface="Arial" panose="020B0604020202020204" pitchFamily="34" charset="0"/>
            </a:endParaRPr>
          </a:p>
          <a:p>
            <a:r>
              <a:rPr lang="en-GB" sz="1400" dirty="0">
                <a:cs typeface="Arial" panose="020B0604020202020204" pitchFamily="34" charset="0"/>
              </a:rPr>
              <a:t>By adding an extra number (between 1 and 10) to the easting and the northing, you'll come up with a six-figure reference that pinpoints a place to within 100 metres on the map.</a:t>
            </a:r>
          </a:p>
          <a:p>
            <a:endParaRPr lang="en-GB" sz="1400" dirty="0">
              <a:cs typeface="Arial" panose="020B0604020202020204" pitchFamily="34" charset="0"/>
            </a:endParaRPr>
          </a:p>
          <a:p>
            <a:r>
              <a:rPr lang="en-GB" sz="1400" dirty="0">
                <a:cs typeface="Arial" panose="020B0604020202020204" pitchFamily="34" charset="0"/>
              </a:rPr>
              <a:t>So the four figure grid reference for the blue square is 17 51.</a:t>
            </a:r>
          </a:p>
          <a:p>
            <a:r>
              <a:rPr lang="en-GB" sz="1400" dirty="0">
                <a:cs typeface="Arial" panose="020B0604020202020204" pitchFamily="34" charset="0"/>
              </a:rPr>
              <a:t>Now to pinpoint the orange square we add a number (digit) to each set of coordinates.</a:t>
            </a:r>
          </a:p>
          <a:p>
            <a:endParaRPr lang="en-GB" sz="1400" dirty="0">
              <a:cs typeface="Arial" panose="020B0604020202020204" pitchFamily="34" charset="0"/>
            </a:endParaRPr>
          </a:p>
          <a:p>
            <a:r>
              <a:rPr lang="en-GB" sz="1400" dirty="0">
                <a:cs typeface="Arial" panose="020B0604020202020204" pitchFamily="34" charset="0"/>
              </a:rPr>
              <a:t>Use the Eastings first. (along the corridor)</a:t>
            </a:r>
          </a:p>
          <a:p>
            <a:r>
              <a:rPr lang="en-GB" sz="1400" b="1" dirty="0">
                <a:cs typeface="Arial" panose="020B0604020202020204" pitchFamily="34" charset="0"/>
              </a:rPr>
              <a:t>174</a:t>
            </a:r>
          </a:p>
          <a:p>
            <a:r>
              <a:rPr lang="en-GB" sz="1400" dirty="0">
                <a:cs typeface="Arial" panose="020B0604020202020204" pitchFamily="34" charset="0"/>
              </a:rPr>
              <a:t>Now the Northings. (up the stairs)</a:t>
            </a:r>
          </a:p>
          <a:p>
            <a:r>
              <a:rPr lang="en-GB" sz="1400" b="1" dirty="0">
                <a:cs typeface="Arial" panose="020B0604020202020204" pitchFamily="34" charset="0"/>
              </a:rPr>
              <a:t>512</a:t>
            </a:r>
          </a:p>
          <a:p>
            <a:r>
              <a:rPr lang="en-GB" sz="1400" dirty="0">
                <a:cs typeface="Arial" panose="020B0604020202020204" pitchFamily="34" charset="0"/>
              </a:rPr>
              <a:t>So the six figure grid reference is  174 512</a:t>
            </a:r>
          </a:p>
        </p:txBody>
      </p:sp>
      <p:pic>
        <p:nvPicPr>
          <p:cNvPr id="3" name="Picture 2"/>
          <p:cNvPicPr>
            <a:picLocks noChangeAspect="1"/>
          </p:cNvPicPr>
          <p:nvPr/>
        </p:nvPicPr>
        <p:blipFill>
          <a:blip r:embed="rId3"/>
          <a:stretch>
            <a:fillRect/>
          </a:stretch>
        </p:blipFill>
        <p:spPr>
          <a:xfrm>
            <a:off x="574767" y="1557566"/>
            <a:ext cx="3740826" cy="3616592"/>
          </a:xfrm>
          <a:prstGeom prst="rect">
            <a:avLst/>
          </a:prstGeom>
        </p:spPr>
      </p:pic>
      <p:pic>
        <p:nvPicPr>
          <p:cNvPr id="13" name="Picture 6" descr="Book Icon 20442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94022" y="903178"/>
            <a:ext cx="371959" cy="37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822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29053" y="487680"/>
            <a:ext cx="3544388" cy="769441"/>
          </a:xfrm>
          <a:prstGeom prst="rect">
            <a:avLst/>
          </a:prstGeom>
          <a:noFill/>
        </p:spPr>
        <p:txBody>
          <a:bodyPr wrap="square" rtlCol="0">
            <a:spAutoFit/>
          </a:bodyPr>
          <a:lstStyle/>
          <a:p>
            <a:pPr algn="r"/>
            <a:r>
              <a:rPr lang="en-GB" sz="4400" dirty="0">
                <a:solidFill>
                  <a:prstClr val="black"/>
                </a:solidFill>
                <a:latin typeface="Arial" panose="020B0604020202020204" pitchFamily="34" charset="0"/>
                <a:cs typeface="Arial" panose="020B0604020202020204" pitchFamily="34" charset="0"/>
              </a:rPr>
              <a:t>Activity 9</a:t>
            </a:r>
          </a:p>
        </p:txBody>
      </p:sp>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Grid References</a:t>
            </a:r>
            <a:r>
              <a:rPr lang="en-GB" sz="4800" b="1" dirty="0">
                <a:solidFill>
                  <a:srgbClr val="002060"/>
                </a:solidFill>
                <a:latin typeface="Arial" panose="020B0604020202020204" pitchFamily="34" charset="0"/>
                <a:cs typeface="Arial" panose="020B0604020202020204" pitchFamily="34" charset="0"/>
              </a:rPr>
              <a:t> </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0" name="Rectangle 49"/>
          <p:cNvSpPr/>
          <p:nvPr/>
        </p:nvSpPr>
        <p:spPr>
          <a:xfrm>
            <a:off x="5052955" y="1637157"/>
            <a:ext cx="3600025" cy="4278094"/>
          </a:xfrm>
          <a:prstGeom prst="rect">
            <a:avLst/>
          </a:prstGeom>
          <a:ln w="38100">
            <a:solidFill>
              <a:srgbClr val="002060"/>
            </a:solidFill>
            <a:prstDash val="lgDash"/>
          </a:ln>
        </p:spPr>
        <p:txBody>
          <a:bodyPr wrap="square">
            <a:spAutoFit/>
          </a:bodyPr>
          <a:lstStyle/>
          <a:p>
            <a:pPr algn="ctr"/>
            <a:r>
              <a:rPr lang="en-GB" sz="1600" dirty="0"/>
              <a:t>Give the six figure grid references for:</a:t>
            </a:r>
          </a:p>
          <a:p>
            <a:endParaRPr lang="en-GB" sz="1600" b="1" u="sng" dirty="0"/>
          </a:p>
          <a:p>
            <a:pPr marL="342900" indent="-342900">
              <a:buAutoNum type="arabicPeriod"/>
            </a:pPr>
            <a:r>
              <a:rPr lang="en-GB" sz="1600" dirty="0"/>
              <a:t>School at </a:t>
            </a:r>
            <a:r>
              <a:rPr lang="en-GB" sz="1600" dirty="0" err="1"/>
              <a:t>Mickleham</a:t>
            </a:r>
            <a:r>
              <a:rPr lang="en-GB" sz="1600" dirty="0"/>
              <a:t> village:</a:t>
            </a:r>
          </a:p>
          <a:p>
            <a:pPr marL="342900" indent="-342900">
              <a:buAutoNum type="arabicPeriod"/>
            </a:pPr>
            <a:endParaRPr lang="en-GB" sz="1600" dirty="0"/>
          </a:p>
          <a:p>
            <a:pPr marL="342900" indent="-342900">
              <a:buAutoNum type="arabicPeriod"/>
            </a:pPr>
            <a:endParaRPr lang="en-GB" sz="1600" dirty="0"/>
          </a:p>
          <a:p>
            <a:pPr marL="342900" indent="-342900">
              <a:buAutoNum type="arabicPeriod"/>
            </a:pPr>
            <a:r>
              <a:rPr lang="en-GB" sz="1600" dirty="0"/>
              <a:t>Lodge Farm:</a:t>
            </a:r>
          </a:p>
          <a:p>
            <a:pPr marL="342900" indent="-342900">
              <a:buAutoNum type="arabicPeriod"/>
            </a:pPr>
            <a:endParaRPr lang="en-GB" sz="1600" dirty="0"/>
          </a:p>
          <a:p>
            <a:pPr marL="342900" indent="-342900">
              <a:buAutoNum type="arabicPeriod"/>
            </a:pPr>
            <a:endParaRPr lang="en-GB" sz="1600" dirty="0"/>
          </a:p>
          <a:p>
            <a:pPr marL="342900" indent="-342900">
              <a:buAutoNum type="arabicPeriod"/>
            </a:pPr>
            <a:r>
              <a:rPr lang="en-GB" sz="1600" dirty="0"/>
              <a:t>The bridge south of Lodge Farm:</a:t>
            </a:r>
          </a:p>
          <a:p>
            <a:pPr marL="342900" indent="-342900">
              <a:buAutoNum type="arabicPeriod"/>
            </a:pPr>
            <a:endParaRPr lang="en-GB" sz="1600" dirty="0"/>
          </a:p>
          <a:p>
            <a:pPr marL="342900" indent="-342900">
              <a:buAutoNum type="arabicPeriod"/>
            </a:pPr>
            <a:endParaRPr lang="en-GB" sz="1600" dirty="0"/>
          </a:p>
          <a:p>
            <a:pPr marL="342900" indent="-342900">
              <a:buAutoNum type="arabicPeriod"/>
            </a:pPr>
            <a:r>
              <a:rPr lang="en-GB" sz="1600" dirty="0"/>
              <a:t>The church in </a:t>
            </a:r>
            <a:r>
              <a:rPr lang="en-GB" sz="1600" dirty="0" err="1"/>
              <a:t>Mickleham</a:t>
            </a:r>
            <a:r>
              <a:rPr lang="en-GB" sz="1600" dirty="0"/>
              <a:t>:</a:t>
            </a:r>
          </a:p>
          <a:p>
            <a:pPr marL="342900" indent="-342900">
              <a:buAutoNum type="arabicPeriod"/>
            </a:pPr>
            <a:endParaRPr lang="en-GB" sz="1600" dirty="0"/>
          </a:p>
          <a:p>
            <a:pPr marL="342900" indent="-342900">
              <a:buAutoNum type="arabicPeriod"/>
            </a:pPr>
            <a:endParaRPr lang="en-GB" sz="1600" dirty="0"/>
          </a:p>
          <a:p>
            <a:pPr marL="342900" indent="-342900">
              <a:buAutoNum type="arabicPeriod"/>
            </a:pPr>
            <a:r>
              <a:rPr lang="en-GB" sz="1600" dirty="0"/>
              <a:t>The tunnel south east of </a:t>
            </a:r>
            <a:r>
              <a:rPr lang="en-GB" sz="1600" dirty="0" err="1"/>
              <a:t>Mickleham</a:t>
            </a:r>
            <a:r>
              <a:rPr lang="en-GB" sz="1600" dirty="0"/>
              <a:t>:</a:t>
            </a:r>
          </a:p>
          <a:p>
            <a:pPr algn="ctr"/>
            <a:endParaRPr lang="en-US" sz="1600" dirty="0">
              <a:solidFill>
                <a:prstClr val="black"/>
              </a:solidFill>
            </a:endParaRPr>
          </a:p>
          <a:p>
            <a:pPr algn="ctr"/>
            <a:endParaRPr lang="en-US" sz="1600" dirty="0">
              <a:solidFill>
                <a:prstClr val="black"/>
              </a:solidFill>
            </a:endParaRPr>
          </a:p>
        </p:txBody>
      </p:sp>
      <p:pic>
        <p:nvPicPr>
          <p:cNvPr id="51" name="Picture 6" descr="Pencil Icon 70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1255" y="1773932"/>
            <a:ext cx="280926" cy="3105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670561" y="1475431"/>
            <a:ext cx="3987130" cy="4371211"/>
          </a:xfrm>
          <a:prstGeom prst="rect">
            <a:avLst/>
          </a:prstGeom>
        </p:spPr>
      </p:pic>
    </p:spTree>
    <p:extLst>
      <p:ext uri="{BB962C8B-B14F-4D97-AF65-F5344CB8AC3E}">
        <p14:creationId xmlns:p14="http://schemas.microsoft.com/office/powerpoint/2010/main" val="3947970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Field Sketches</a:t>
            </a:r>
            <a:r>
              <a:rPr lang="en-GB" sz="4800" b="1" dirty="0">
                <a:solidFill>
                  <a:srgbClr val="002060"/>
                </a:solidFill>
                <a:latin typeface="Arial" panose="020B0604020202020204" pitchFamily="34" charset="0"/>
                <a:cs typeface="Arial" panose="020B0604020202020204" pitchFamily="34" charset="0"/>
              </a:rPr>
              <a:t> </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2" name="Picture 11"/>
          <p:cNvPicPr>
            <a:picLocks noChangeAspect="1"/>
          </p:cNvPicPr>
          <p:nvPr/>
        </p:nvPicPr>
        <p:blipFill rotWithShape="1">
          <a:blip r:embed="rId3"/>
          <a:srcRect l="2298" t="1928" r="2197" b="5445"/>
          <a:stretch/>
        </p:blipFill>
        <p:spPr>
          <a:xfrm>
            <a:off x="568450" y="3857897"/>
            <a:ext cx="4003550" cy="2429014"/>
          </a:xfrm>
          <a:prstGeom prst="rect">
            <a:avLst/>
          </a:prstGeom>
        </p:spPr>
      </p:pic>
      <p:pic>
        <p:nvPicPr>
          <p:cNvPr id="13" name="Picture 12"/>
          <p:cNvPicPr>
            <a:picLocks noChangeAspect="1"/>
          </p:cNvPicPr>
          <p:nvPr/>
        </p:nvPicPr>
        <p:blipFill rotWithShape="1">
          <a:blip r:embed="rId4"/>
          <a:srcRect l="-3843" t="1836" r="3843" b="1957"/>
          <a:stretch/>
        </p:blipFill>
        <p:spPr>
          <a:xfrm>
            <a:off x="4362995" y="3857897"/>
            <a:ext cx="4110446" cy="2429013"/>
          </a:xfrm>
          <a:prstGeom prst="rect">
            <a:avLst/>
          </a:prstGeom>
        </p:spPr>
      </p:pic>
      <p:sp>
        <p:nvSpPr>
          <p:cNvPr id="14" name="Rectangle 13"/>
          <p:cNvSpPr/>
          <p:nvPr/>
        </p:nvSpPr>
        <p:spPr>
          <a:xfrm>
            <a:off x="478021" y="1580859"/>
            <a:ext cx="7995420" cy="2246769"/>
          </a:xfrm>
          <a:prstGeom prst="rect">
            <a:avLst/>
          </a:prstGeom>
          <a:ln w="38100">
            <a:solidFill>
              <a:srgbClr val="002060"/>
            </a:solidFill>
            <a:prstDash val="lgDash"/>
          </a:ln>
        </p:spPr>
        <p:txBody>
          <a:bodyPr wrap="square">
            <a:spAutoFit/>
          </a:bodyPr>
          <a:lstStyle/>
          <a:p>
            <a:pPr algn="ctr"/>
            <a:r>
              <a:rPr lang="en-US" sz="1400" dirty="0"/>
              <a:t>Field sketches are pencil drawings of real-life geographical features. Follow this quick step guide to create the perfect field sketch:</a:t>
            </a:r>
          </a:p>
          <a:p>
            <a:pPr marL="285750" indent="-285750">
              <a:buFont typeface="Arial" panose="020B0604020202020204" pitchFamily="34" charset="0"/>
              <a:buChar char="•"/>
            </a:pPr>
            <a:r>
              <a:rPr lang="en-GB" sz="1400" dirty="0"/>
              <a:t>Identify the landscape that needs to be sketched.</a:t>
            </a:r>
          </a:p>
          <a:p>
            <a:pPr marL="285750" indent="-285750">
              <a:buFont typeface="Arial" panose="020B0604020202020204" pitchFamily="34" charset="0"/>
              <a:buChar char="•"/>
            </a:pPr>
            <a:r>
              <a:rPr lang="en-GB" sz="1400" dirty="0"/>
              <a:t>Write a title that will help to locate the sketch.</a:t>
            </a:r>
          </a:p>
          <a:p>
            <a:pPr marL="285750" indent="-285750">
              <a:buFont typeface="Arial" panose="020B0604020202020204" pitchFamily="34" charset="0"/>
              <a:buChar char="•"/>
            </a:pPr>
            <a:r>
              <a:rPr lang="en-GB" sz="1400" dirty="0"/>
              <a:t>Draw an outline of the main features of the landscape with a pencil, e.g. hills and valleys or buildings and roads.</a:t>
            </a:r>
          </a:p>
          <a:p>
            <a:pPr marL="285750" indent="-285750">
              <a:buFont typeface="Arial" panose="020B0604020202020204" pitchFamily="34" charset="0"/>
              <a:buChar char="•"/>
            </a:pPr>
            <a:r>
              <a:rPr lang="en-GB" sz="1400" dirty="0"/>
              <a:t>Add detail to the sketch to record more information, e.g. river features, such as meanders, river cliffs and rapids. Only draw people if they are important to the enquiry question.</a:t>
            </a:r>
          </a:p>
          <a:p>
            <a:pPr marL="285750" indent="-285750">
              <a:buFont typeface="Arial" panose="020B0604020202020204" pitchFamily="34" charset="0"/>
              <a:buChar char="•"/>
            </a:pPr>
            <a:r>
              <a:rPr lang="en-GB" sz="1400" dirty="0"/>
              <a:t>Annotate or label the field sketch to give more information about the landscape and conditions, e.g. what was the weather like?</a:t>
            </a:r>
          </a:p>
        </p:txBody>
      </p:sp>
      <p:pic>
        <p:nvPicPr>
          <p:cNvPr id="15" name="Picture 6" descr="Book Icon 204426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15348" y="1151738"/>
            <a:ext cx="371959" cy="37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250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Field Sketches</a:t>
            </a:r>
            <a:r>
              <a:rPr lang="en-GB" sz="4800" b="1" dirty="0">
                <a:solidFill>
                  <a:srgbClr val="002060"/>
                </a:solidFill>
                <a:latin typeface="Arial" panose="020B0604020202020204" pitchFamily="34" charset="0"/>
                <a:cs typeface="Arial" panose="020B0604020202020204" pitchFamily="34" charset="0"/>
              </a:rPr>
              <a:t> </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2" name="Picture 1"/>
          <p:cNvPicPr>
            <a:picLocks noChangeAspect="1"/>
          </p:cNvPicPr>
          <p:nvPr/>
        </p:nvPicPr>
        <p:blipFill>
          <a:blip r:embed="rId3"/>
          <a:stretch>
            <a:fillRect/>
          </a:stretch>
        </p:blipFill>
        <p:spPr>
          <a:xfrm>
            <a:off x="879567" y="1411010"/>
            <a:ext cx="7211051" cy="3901218"/>
          </a:xfrm>
          <a:prstGeom prst="rect">
            <a:avLst/>
          </a:prstGeom>
        </p:spPr>
      </p:pic>
      <p:sp>
        <p:nvSpPr>
          <p:cNvPr id="16" name="Rectangle 15"/>
          <p:cNvSpPr/>
          <p:nvPr/>
        </p:nvSpPr>
        <p:spPr>
          <a:xfrm>
            <a:off x="879567" y="5535410"/>
            <a:ext cx="7211051" cy="646331"/>
          </a:xfrm>
          <a:prstGeom prst="rect">
            <a:avLst/>
          </a:prstGeom>
          <a:ln w="38100">
            <a:solidFill>
              <a:srgbClr val="002060"/>
            </a:solidFill>
            <a:prstDash val="lgDash"/>
          </a:ln>
        </p:spPr>
        <p:txBody>
          <a:bodyPr wrap="square">
            <a:spAutoFit/>
          </a:bodyPr>
          <a:lstStyle/>
          <a:p>
            <a:pPr algn="ctr"/>
            <a:r>
              <a:rPr lang="en-GB" b="1" dirty="0">
                <a:solidFill>
                  <a:srgbClr val="002060"/>
                </a:solidFill>
                <a:latin typeface="sweet purple" panose="02000500000000000000" pitchFamily="50" charset="0"/>
              </a:rPr>
              <a:t>This photograph shows coastal erosion and how houses at the coast are at risk of falling into the sea due to the process. </a:t>
            </a:r>
          </a:p>
        </p:txBody>
      </p:sp>
      <p:sp>
        <p:nvSpPr>
          <p:cNvPr id="10" name="TextBox 9"/>
          <p:cNvSpPr txBox="1"/>
          <p:nvPr/>
        </p:nvSpPr>
        <p:spPr>
          <a:xfrm>
            <a:off x="4929053" y="487680"/>
            <a:ext cx="3544388" cy="769441"/>
          </a:xfrm>
          <a:prstGeom prst="rect">
            <a:avLst/>
          </a:prstGeom>
          <a:noFill/>
        </p:spPr>
        <p:txBody>
          <a:bodyPr wrap="square" rtlCol="0">
            <a:spAutoFit/>
          </a:bodyPr>
          <a:lstStyle/>
          <a:p>
            <a:pPr algn="r"/>
            <a:r>
              <a:rPr lang="en-GB" sz="4400" dirty="0">
                <a:solidFill>
                  <a:prstClr val="black"/>
                </a:solidFill>
                <a:latin typeface="Arial" panose="020B0604020202020204" pitchFamily="34" charset="0"/>
                <a:cs typeface="Arial" panose="020B0604020202020204" pitchFamily="34" charset="0"/>
              </a:rPr>
              <a:t>Activity 10</a:t>
            </a:r>
          </a:p>
        </p:txBody>
      </p:sp>
    </p:spTree>
    <p:extLst>
      <p:ext uri="{BB962C8B-B14F-4D97-AF65-F5344CB8AC3E}">
        <p14:creationId xmlns:p14="http://schemas.microsoft.com/office/powerpoint/2010/main" val="22531969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Field Sketches</a:t>
            </a:r>
            <a:r>
              <a:rPr lang="en-GB" sz="4800" b="1" dirty="0">
                <a:solidFill>
                  <a:srgbClr val="002060"/>
                </a:solidFill>
                <a:latin typeface="Arial" panose="020B0604020202020204" pitchFamily="34" charset="0"/>
                <a:cs typeface="Arial" panose="020B0604020202020204" pitchFamily="34" charset="0"/>
              </a:rPr>
              <a:t> </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6" name="Rectangle 15"/>
          <p:cNvSpPr/>
          <p:nvPr/>
        </p:nvSpPr>
        <p:spPr>
          <a:xfrm>
            <a:off x="631374" y="1432326"/>
            <a:ext cx="7872549" cy="830997"/>
          </a:xfrm>
          <a:prstGeom prst="rect">
            <a:avLst/>
          </a:prstGeom>
          <a:ln w="38100">
            <a:solidFill>
              <a:srgbClr val="002060"/>
            </a:solidFill>
            <a:prstDash val="lgDash"/>
          </a:ln>
        </p:spPr>
        <p:txBody>
          <a:bodyPr wrap="square">
            <a:spAutoFit/>
          </a:bodyPr>
          <a:lstStyle/>
          <a:p>
            <a:pPr algn="ctr"/>
            <a:r>
              <a:rPr lang="en-GB" sz="1600" b="1" dirty="0">
                <a:solidFill>
                  <a:srgbClr val="002060"/>
                </a:solidFill>
              </a:rPr>
              <a:t>Draw a field sketch of the photograph on the last slide in the space provided below:</a:t>
            </a:r>
          </a:p>
          <a:p>
            <a:pPr algn="ctr"/>
            <a:endParaRPr lang="en-GB" sz="1600" b="1" dirty="0">
              <a:solidFill>
                <a:srgbClr val="002060"/>
              </a:solidFill>
            </a:endParaRPr>
          </a:p>
          <a:p>
            <a:pPr algn="ctr"/>
            <a:r>
              <a:rPr lang="en-GB" sz="1600" b="1" dirty="0">
                <a:solidFill>
                  <a:srgbClr val="002060"/>
                </a:solidFill>
              </a:rPr>
              <a:t>Remember to give your sketch a title and label the key features. </a:t>
            </a:r>
            <a:endParaRPr lang="en-US" sz="1600" dirty="0">
              <a:solidFill>
                <a:srgbClr val="002060"/>
              </a:solidFill>
            </a:endParaRPr>
          </a:p>
        </p:txBody>
      </p:sp>
      <p:sp>
        <p:nvSpPr>
          <p:cNvPr id="3" name="Rectangle 2"/>
          <p:cNvSpPr/>
          <p:nvPr/>
        </p:nvSpPr>
        <p:spPr>
          <a:xfrm>
            <a:off x="631374" y="2621280"/>
            <a:ext cx="7872549" cy="3709851"/>
          </a:xfrm>
          <a:prstGeom prst="rect">
            <a:avLst/>
          </a:prstGeom>
          <a:noFill/>
          <a:ln w="38100">
            <a:solidFill>
              <a:srgbClr val="FF000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p:cNvSpPr txBox="1"/>
          <p:nvPr/>
        </p:nvSpPr>
        <p:spPr>
          <a:xfrm>
            <a:off x="4929053" y="487680"/>
            <a:ext cx="3544388" cy="769441"/>
          </a:xfrm>
          <a:prstGeom prst="rect">
            <a:avLst/>
          </a:prstGeom>
          <a:noFill/>
        </p:spPr>
        <p:txBody>
          <a:bodyPr wrap="square" rtlCol="0">
            <a:spAutoFit/>
          </a:bodyPr>
          <a:lstStyle/>
          <a:p>
            <a:pPr algn="r"/>
            <a:r>
              <a:rPr lang="en-GB" sz="4400" dirty="0">
                <a:solidFill>
                  <a:prstClr val="black"/>
                </a:solidFill>
                <a:latin typeface="Arial" panose="020B0604020202020204" pitchFamily="34" charset="0"/>
                <a:cs typeface="Arial" panose="020B0604020202020204" pitchFamily="34" charset="0"/>
              </a:rPr>
              <a:t>Activity 10</a:t>
            </a:r>
          </a:p>
        </p:txBody>
      </p:sp>
      <p:pic>
        <p:nvPicPr>
          <p:cNvPr id="19" name="Picture 6" descr="Pencil Icon 70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57679" y="2697040"/>
            <a:ext cx="280926" cy="31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922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29053" y="487680"/>
            <a:ext cx="3544388" cy="769441"/>
          </a:xfrm>
          <a:prstGeom prst="rect">
            <a:avLst/>
          </a:prstGeom>
          <a:noFill/>
        </p:spPr>
        <p:txBody>
          <a:bodyPr wrap="square" rtlCol="0">
            <a:spAutoFit/>
          </a:bodyPr>
          <a:lstStyle/>
          <a:p>
            <a:pPr algn="r"/>
            <a:r>
              <a:rPr lang="en-GB" sz="4400" dirty="0">
                <a:solidFill>
                  <a:prstClr val="black"/>
                </a:solidFill>
                <a:latin typeface="Arial" panose="020B0604020202020204" pitchFamily="34" charset="0"/>
                <a:cs typeface="Arial" panose="020B0604020202020204" pitchFamily="34" charset="0"/>
              </a:rPr>
              <a:t>Activity 1</a:t>
            </a:r>
          </a:p>
        </p:txBody>
      </p:sp>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What is Geography?</a:t>
            </a:r>
            <a:r>
              <a:rPr lang="en-GB" sz="4800" b="1" dirty="0">
                <a:solidFill>
                  <a:srgbClr val="002060"/>
                </a:solidFill>
                <a:latin typeface="Arial" panose="020B0604020202020204" pitchFamily="34" charset="0"/>
                <a:cs typeface="Arial" panose="020B0604020202020204" pitchFamily="34" charset="0"/>
              </a:rPr>
              <a:t> </a:t>
            </a:r>
          </a:p>
        </p:txBody>
      </p:sp>
      <p:sp>
        <p:nvSpPr>
          <p:cNvPr id="5" name="Rectangle 4"/>
          <p:cNvSpPr/>
          <p:nvPr/>
        </p:nvSpPr>
        <p:spPr>
          <a:xfrm>
            <a:off x="574767" y="3429000"/>
            <a:ext cx="3369608" cy="2308324"/>
          </a:xfrm>
          <a:prstGeom prst="rect">
            <a:avLst/>
          </a:prstGeom>
          <a:ln w="38100">
            <a:solidFill>
              <a:srgbClr val="002060"/>
            </a:solidFill>
            <a:prstDash val="lgDash"/>
          </a:ln>
        </p:spPr>
        <p:txBody>
          <a:bodyPr wrap="square">
            <a:spAutoFit/>
          </a:bodyPr>
          <a:lstStyle/>
          <a:p>
            <a:pPr algn="ctr"/>
            <a:r>
              <a:rPr lang="en-GB" sz="2400" b="1" dirty="0">
                <a:solidFill>
                  <a:srgbClr val="002060"/>
                </a:solidFill>
                <a:cs typeface="Arial" panose="020B0604020202020204" pitchFamily="34" charset="0"/>
              </a:rPr>
              <a:t>Watch the video link above and then create a spider diagram using images to show what the study of Geography is about. </a:t>
            </a:r>
            <a:endParaRPr lang="en-US" sz="2400" dirty="0">
              <a:solidFill>
                <a:srgbClr val="002060"/>
              </a:solidFill>
              <a:cs typeface="Arial" panose="020B0604020202020204" pitchFamily="34" charset="0"/>
            </a:endParaRP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4" name="TextBox 13"/>
          <p:cNvSpPr txBox="1"/>
          <p:nvPr/>
        </p:nvSpPr>
        <p:spPr>
          <a:xfrm>
            <a:off x="574767" y="1554484"/>
            <a:ext cx="3369608" cy="830997"/>
          </a:xfrm>
          <a:prstGeom prst="rect">
            <a:avLst/>
          </a:prstGeom>
          <a:noFill/>
          <a:ln w="38100">
            <a:solidFill>
              <a:srgbClr val="92D050"/>
            </a:solidFill>
            <a:prstDash val="lgDash"/>
          </a:ln>
        </p:spPr>
        <p:txBody>
          <a:bodyPr wrap="square" rtlCol="0">
            <a:spAutoFit/>
          </a:bodyPr>
          <a:lstStyle/>
          <a:p>
            <a:r>
              <a:rPr lang="en-GB" sz="2000" dirty="0">
                <a:cs typeface="Arial" panose="020B0604020202020204" pitchFamily="34" charset="0"/>
              </a:rPr>
              <a:t>Video Link:</a:t>
            </a:r>
          </a:p>
          <a:p>
            <a:pPr lvl="0">
              <a:defRPr/>
            </a:pPr>
            <a:r>
              <a:rPr lang="en-US" sz="1400" dirty="0">
                <a:cs typeface="Arial" panose="020B0604020202020204" pitchFamily="34" charset="0"/>
                <a:hlinkClick r:id="rId3"/>
              </a:rPr>
              <a:t>https://www.youtube.com/watch?v=SM4Q4yuSUPk</a:t>
            </a:r>
            <a:endParaRPr lang="en-US" sz="1400" dirty="0">
              <a:cs typeface="Arial" panose="020B0604020202020204" pitchFamily="34" charset="0"/>
            </a:endParaRPr>
          </a:p>
        </p:txBody>
      </p:sp>
      <p:pic>
        <p:nvPicPr>
          <p:cNvPr id="15" name="Picture 2" descr="play Icon 10108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33565" y="1584969"/>
            <a:ext cx="361124" cy="361124"/>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a:xfrm>
            <a:off x="5334001" y="2673934"/>
            <a:ext cx="2734491" cy="13846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Arial" panose="020B0604020202020204" pitchFamily="34" charset="0"/>
                <a:cs typeface="Arial" panose="020B0604020202020204" pitchFamily="34" charset="0"/>
              </a:rPr>
              <a:t>What is Geography?</a:t>
            </a:r>
            <a:r>
              <a:rPr lang="en-GB" sz="3200" b="1" dirty="0">
                <a:solidFill>
                  <a:schemeClr val="bg1"/>
                </a:solidFill>
                <a:latin typeface="Arial" panose="020B0604020202020204" pitchFamily="34" charset="0"/>
                <a:cs typeface="Arial" panose="020B0604020202020204" pitchFamily="34" charset="0"/>
              </a:rPr>
              <a:t> </a:t>
            </a:r>
          </a:p>
        </p:txBody>
      </p:sp>
      <p:pic>
        <p:nvPicPr>
          <p:cNvPr id="19" name="Picture 6" descr="Pencil Icon 707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3208" y="2312804"/>
            <a:ext cx="310567" cy="310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659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29053" y="487680"/>
            <a:ext cx="3544388" cy="769441"/>
          </a:xfrm>
          <a:prstGeom prst="rect">
            <a:avLst/>
          </a:prstGeom>
          <a:noFill/>
        </p:spPr>
        <p:txBody>
          <a:bodyPr wrap="square" rtlCol="0">
            <a:spAutoFit/>
          </a:bodyPr>
          <a:lstStyle/>
          <a:p>
            <a:pPr algn="r"/>
            <a:r>
              <a:rPr lang="en-GB" sz="4400" dirty="0">
                <a:solidFill>
                  <a:prstClr val="black"/>
                </a:solidFill>
                <a:latin typeface="Arial" panose="020B0604020202020204" pitchFamily="34" charset="0"/>
                <a:cs typeface="Arial" panose="020B0604020202020204" pitchFamily="34" charset="0"/>
              </a:rPr>
              <a:t>Activity 2</a:t>
            </a:r>
          </a:p>
        </p:txBody>
      </p:sp>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What is Geography?</a:t>
            </a:r>
            <a:r>
              <a:rPr lang="en-GB" sz="4800" b="1" dirty="0">
                <a:solidFill>
                  <a:srgbClr val="002060"/>
                </a:solidFill>
                <a:latin typeface="Arial" panose="020B0604020202020204" pitchFamily="34" charset="0"/>
                <a:cs typeface="Arial" panose="020B0604020202020204" pitchFamily="34" charset="0"/>
              </a:rPr>
              <a:t> </a:t>
            </a:r>
          </a:p>
        </p:txBody>
      </p:sp>
      <p:sp>
        <p:nvSpPr>
          <p:cNvPr id="5" name="Rectangle 4"/>
          <p:cNvSpPr/>
          <p:nvPr/>
        </p:nvSpPr>
        <p:spPr>
          <a:xfrm>
            <a:off x="574767" y="1475430"/>
            <a:ext cx="3369608" cy="5170646"/>
          </a:xfrm>
          <a:prstGeom prst="rect">
            <a:avLst/>
          </a:prstGeom>
          <a:ln w="38100">
            <a:solidFill>
              <a:srgbClr val="002060"/>
            </a:solidFill>
            <a:prstDash val="lgDash"/>
          </a:ln>
        </p:spPr>
        <p:txBody>
          <a:bodyPr wrap="square">
            <a:spAutoFit/>
          </a:bodyPr>
          <a:lstStyle/>
          <a:p>
            <a:pPr algn="ctr"/>
            <a:r>
              <a:rPr lang="en-US" sz="1500" dirty="0">
                <a:solidFill>
                  <a:srgbClr val="002060"/>
                </a:solidFill>
              </a:rPr>
              <a:t>Geography comes from the ancient Greek word ‘geo’ meaning ‘earth’. Geography is the study of the world. There are three different parts of Geography that we study:</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Physical Geography which is the study of things that humans have no control over such as weather or earthquakes.</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Human Geography which is the study of how human beings have affected the earth’s surface such as cities or transport.</a:t>
            </a:r>
          </a:p>
          <a:p>
            <a:pPr marL="285750" indent="-285750">
              <a:buFont typeface="Arial" panose="020B0604020202020204" pitchFamily="34" charset="0"/>
              <a:buChar char="•"/>
            </a:pPr>
            <a:endParaRPr lang="en-US" sz="1500" dirty="0"/>
          </a:p>
          <a:p>
            <a:pPr marL="285750" indent="-285750">
              <a:buFont typeface="Arial" panose="020B0604020202020204" pitchFamily="34" charset="0"/>
              <a:buChar char="•"/>
            </a:pPr>
            <a:r>
              <a:rPr lang="en-US" sz="1500" dirty="0"/>
              <a:t>Environmental Geography is the study of how humans have affected the environment. This can be in both positive and negative ways such as planting trees or causing global warming.</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17375779"/>
              </p:ext>
            </p:extLst>
          </p:nvPr>
        </p:nvGraphicFramePr>
        <p:xfrm>
          <a:off x="4223658" y="1475429"/>
          <a:ext cx="4362993" cy="3181238"/>
        </p:xfrm>
        <a:graphic>
          <a:graphicData uri="http://schemas.openxmlformats.org/drawingml/2006/table">
            <a:tbl>
              <a:tblPr firstRow="1" bandRow="1">
                <a:tableStyleId>{5C22544A-7EE6-4342-B048-85BDC9FD1C3A}</a:tableStyleId>
              </a:tblPr>
              <a:tblGrid>
                <a:gridCol w="1454331">
                  <a:extLst>
                    <a:ext uri="{9D8B030D-6E8A-4147-A177-3AD203B41FA5}">
                      <a16:colId xmlns:a16="http://schemas.microsoft.com/office/drawing/2014/main" val="20000"/>
                    </a:ext>
                  </a:extLst>
                </a:gridCol>
                <a:gridCol w="1454331">
                  <a:extLst>
                    <a:ext uri="{9D8B030D-6E8A-4147-A177-3AD203B41FA5}">
                      <a16:colId xmlns:a16="http://schemas.microsoft.com/office/drawing/2014/main" val="20001"/>
                    </a:ext>
                  </a:extLst>
                </a:gridCol>
                <a:gridCol w="1454331">
                  <a:extLst>
                    <a:ext uri="{9D8B030D-6E8A-4147-A177-3AD203B41FA5}">
                      <a16:colId xmlns:a16="http://schemas.microsoft.com/office/drawing/2014/main" val="20002"/>
                    </a:ext>
                  </a:extLst>
                </a:gridCol>
              </a:tblGrid>
              <a:tr h="567385">
                <a:tc>
                  <a:txBody>
                    <a:bodyPr/>
                    <a:lstStyle/>
                    <a:p>
                      <a:pPr algn="ctr"/>
                      <a:r>
                        <a:rPr lang="en-GB" dirty="0">
                          <a:latin typeface="+mn-lt"/>
                        </a:rPr>
                        <a:t>Physical</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dirty="0">
                          <a:latin typeface="+mn-lt"/>
                        </a:rPr>
                        <a:t>Human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gn="ctr"/>
                      <a:r>
                        <a:rPr lang="en-GB" dirty="0">
                          <a:latin typeface="+mn-lt"/>
                        </a:rPr>
                        <a:t>Environmental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extLst>
                  <a:ext uri="{0D108BD9-81ED-4DB2-BD59-A6C34878D82A}">
                    <a16:rowId xmlns:a16="http://schemas.microsoft.com/office/drawing/2014/main" val="10000"/>
                  </a:ext>
                </a:extLst>
              </a:tr>
              <a:tr h="2541158">
                <a:tc>
                  <a:txBody>
                    <a:bodyPr/>
                    <a:lstStyle/>
                    <a:p>
                      <a:r>
                        <a:rPr lang="en-GB" dirty="0">
                          <a:latin typeface="+mn-lt"/>
                        </a:rPr>
                        <a:t>Volcano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latin typeface="+mn-lt"/>
                        </a:rPr>
                        <a:t>Roads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dirty="0">
                          <a:latin typeface="+mn-lt"/>
                        </a:rPr>
                        <a:t>Global Warming</a:t>
                      </a:r>
                    </a:p>
                    <a:p>
                      <a:endParaRPr lang="en-GB" dirty="0">
                        <a:latin typeface="+mn-lt"/>
                      </a:endParaRPr>
                    </a:p>
                    <a:p>
                      <a:endParaRPr lang="en-GB" dirty="0">
                        <a:latin typeface="+mn-lt"/>
                      </a:endParaRPr>
                    </a:p>
                    <a:p>
                      <a:endParaRPr lang="en-GB" dirty="0">
                        <a:latin typeface="+mn-lt"/>
                      </a:endParaRPr>
                    </a:p>
                    <a:p>
                      <a:endParaRPr lang="en-GB" dirty="0">
                        <a:latin typeface="+mn-lt"/>
                      </a:endParaRPr>
                    </a:p>
                    <a:p>
                      <a:endParaRPr lang="en-GB" dirty="0">
                        <a:latin typeface="+mn-lt"/>
                      </a:endParaRPr>
                    </a:p>
                    <a:p>
                      <a:endParaRPr lang="en-GB" dirty="0">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6" name="Rectangle 15"/>
          <p:cNvSpPr/>
          <p:nvPr/>
        </p:nvSpPr>
        <p:spPr>
          <a:xfrm>
            <a:off x="4223658" y="4676306"/>
            <a:ext cx="4362992" cy="1569660"/>
          </a:xfrm>
          <a:prstGeom prst="rect">
            <a:avLst/>
          </a:prstGeom>
          <a:ln w="38100">
            <a:solidFill>
              <a:srgbClr val="002060"/>
            </a:solidFill>
            <a:prstDash val="lgDash"/>
          </a:ln>
        </p:spPr>
        <p:txBody>
          <a:bodyPr wrap="square">
            <a:spAutoFit/>
          </a:bodyPr>
          <a:lstStyle/>
          <a:p>
            <a:pPr algn="ctr"/>
            <a:r>
              <a:rPr lang="en-GB" sz="2400" b="1" dirty="0">
                <a:solidFill>
                  <a:srgbClr val="002060"/>
                </a:solidFill>
              </a:rPr>
              <a:t>Complete the table above by adding examples of physical, human and environmental Geography. </a:t>
            </a:r>
            <a:endParaRPr lang="en-US" sz="2400" dirty="0">
              <a:solidFill>
                <a:srgbClr val="002060"/>
              </a:solidFill>
            </a:endParaRPr>
          </a:p>
        </p:txBody>
      </p:sp>
      <p:pic>
        <p:nvPicPr>
          <p:cNvPr id="17" name="Picture 6" descr="Pencil Icon 70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15401" y="4740724"/>
            <a:ext cx="310567" cy="310567"/>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Road Icon 49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44411" y="2091722"/>
            <a:ext cx="337457" cy="33745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Volcano Icon 183702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0124" y="2045580"/>
            <a:ext cx="424543" cy="4245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lobal Warming Icon 136496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9165" y="2081178"/>
            <a:ext cx="294578" cy="294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756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29053" y="487680"/>
            <a:ext cx="3544388" cy="769441"/>
          </a:xfrm>
          <a:prstGeom prst="rect">
            <a:avLst/>
          </a:prstGeom>
          <a:noFill/>
        </p:spPr>
        <p:txBody>
          <a:bodyPr wrap="square" rtlCol="0">
            <a:spAutoFit/>
          </a:bodyPr>
          <a:lstStyle/>
          <a:p>
            <a:pPr algn="r"/>
            <a:r>
              <a:rPr lang="en-GB" sz="4400" dirty="0">
                <a:solidFill>
                  <a:prstClr val="black"/>
                </a:solidFill>
                <a:latin typeface="Arial" panose="020B0604020202020204" pitchFamily="34" charset="0"/>
                <a:cs typeface="Arial" panose="020B0604020202020204" pitchFamily="34" charset="0"/>
              </a:rPr>
              <a:t>Activity 3</a:t>
            </a:r>
          </a:p>
        </p:txBody>
      </p:sp>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The Compass</a:t>
            </a:r>
            <a:r>
              <a:rPr lang="en-GB" sz="4800" b="1" dirty="0">
                <a:solidFill>
                  <a:srgbClr val="002060"/>
                </a:solidFill>
                <a:latin typeface="Arial" panose="020B0604020202020204" pitchFamily="34" charset="0"/>
                <a:cs typeface="Arial" panose="020B0604020202020204" pitchFamily="34" charset="0"/>
              </a:rPr>
              <a:t> </a:t>
            </a:r>
          </a:p>
        </p:txBody>
      </p:sp>
      <p:sp>
        <p:nvSpPr>
          <p:cNvPr id="5" name="Rectangle 4"/>
          <p:cNvSpPr/>
          <p:nvPr/>
        </p:nvSpPr>
        <p:spPr>
          <a:xfrm>
            <a:off x="574767" y="1475430"/>
            <a:ext cx="3369608" cy="4539704"/>
          </a:xfrm>
          <a:prstGeom prst="rect">
            <a:avLst/>
          </a:prstGeom>
          <a:ln w="38100">
            <a:solidFill>
              <a:srgbClr val="002060"/>
            </a:solidFill>
            <a:prstDash val="lgDash"/>
          </a:ln>
        </p:spPr>
        <p:txBody>
          <a:bodyPr wrap="square">
            <a:spAutoFit/>
          </a:bodyPr>
          <a:lstStyle/>
          <a:p>
            <a:pPr algn="ctr"/>
            <a:r>
              <a:rPr lang="en-GB" sz="1700" dirty="0"/>
              <a:t>A compass is an important tool for map readers. It tells you which way is north and where to find east, south and west. Together, these are known as the four cardinal points of the compass. However,  there  are four other points of the compass. These fall between the four cardinal  points of the compass. These are known as ordinal points of the compass.  </a:t>
            </a:r>
          </a:p>
          <a:p>
            <a:pPr algn="ctr"/>
            <a:endParaRPr lang="en-GB" sz="1700" dirty="0"/>
          </a:p>
          <a:p>
            <a:r>
              <a:rPr lang="en-GB" sz="1700" dirty="0"/>
              <a:t>Answer these questions below: </a:t>
            </a:r>
          </a:p>
          <a:p>
            <a:pPr marL="342900" indent="-342900">
              <a:buAutoNum type="arabicPeriod"/>
            </a:pPr>
            <a:r>
              <a:rPr lang="en-GB" sz="1700" dirty="0"/>
              <a:t>What is a compass?</a:t>
            </a:r>
          </a:p>
          <a:p>
            <a:pPr marL="342900" indent="-342900">
              <a:buAutoNum type="arabicPeriod"/>
            </a:pPr>
            <a:r>
              <a:rPr lang="en-GB" sz="1700" dirty="0"/>
              <a:t>What is a compass used for?</a:t>
            </a:r>
          </a:p>
          <a:p>
            <a:pPr marL="342900" indent="-342900">
              <a:buAutoNum type="arabicPeriod"/>
            </a:pPr>
            <a:r>
              <a:rPr lang="en-GB" sz="1700" dirty="0"/>
              <a:t>Name a device on which a compass can be found. </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7" name="Picture 6" descr="Pencil Icon 70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8765" y="2241657"/>
            <a:ext cx="310567" cy="31056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Pencil Icon 70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1663" y="3938793"/>
            <a:ext cx="310567" cy="3105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29053" y="1935699"/>
            <a:ext cx="2979323" cy="646331"/>
          </a:xfrm>
          <a:prstGeom prst="rect">
            <a:avLst/>
          </a:prstGeom>
          <a:ln w="38100">
            <a:solidFill>
              <a:srgbClr val="002060"/>
            </a:solidFill>
            <a:prstDash val="lgDash"/>
          </a:ln>
        </p:spPr>
        <p:txBody>
          <a:bodyPr wrap="square">
            <a:spAutoFit/>
          </a:bodyPr>
          <a:lstStyle/>
          <a:p>
            <a:pPr algn="ctr"/>
            <a:r>
              <a:rPr lang="en-GB" dirty="0"/>
              <a:t>Complete the eight points on the compass below. </a:t>
            </a:r>
          </a:p>
        </p:txBody>
      </p:sp>
      <p:pic>
        <p:nvPicPr>
          <p:cNvPr id="4" name="Picture 3"/>
          <p:cNvPicPr>
            <a:picLocks noChangeAspect="1"/>
          </p:cNvPicPr>
          <p:nvPr/>
        </p:nvPicPr>
        <p:blipFill>
          <a:blip r:embed="rId4"/>
          <a:stretch>
            <a:fillRect/>
          </a:stretch>
        </p:blipFill>
        <p:spPr>
          <a:xfrm>
            <a:off x="4802985" y="2887988"/>
            <a:ext cx="3231457" cy="3238575"/>
          </a:xfrm>
          <a:prstGeom prst="rect">
            <a:avLst/>
          </a:prstGeom>
        </p:spPr>
      </p:pic>
    </p:spTree>
    <p:extLst>
      <p:ext uri="{BB962C8B-B14F-4D97-AF65-F5344CB8AC3E}">
        <p14:creationId xmlns:p14="http://schemas.microsoft.com/office/powerpoint/2010/main" val="4082253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29053" y="487680"/>
            <a:ext cx="3544388" cy="769441"/>
          </a:xfrm>
          <a:prstGeom prst="rect">
            <a:avLst/>
          </a:prstGeom>
          <a:noFill/>
        </p:spPr>
        <p:txBody>
          <a:bodyPr wrap="square" rtlCol="0">
            <a:spAutoFit/>
          </a:bodyPr>
          <a:lstStyle/>
          <a:p>
            <a:pPr algn="r"/>
            <a:r>
              <a:rPr lang="en-GB" sz="4400" dirty="0">
                <a:solidFill>
                  <a:prstClr val="black"/>
                </a:solidFill>
                <a:latin typeface="Arial" panose="020B0604020202020204" pitchFamily="34" charset="0"/>
                <a:cs typeface="Arial" panose="020B0604020202020204" pitchFamily="34" charset="0"/>
              </a:rPr>
              <a:t>Activity 4</a:t>
            </a:r>
          </a:p>
        </p:txBody>
      </p:sp>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The Compass</a:t>
            </a:r>
            <a:r>
              <a:rPr lang="en-GB" sz="4800" b="1" dirty="0">
                <a:solidFill>
                  <a:srgbClr val="002060"/>
                </a:solidFill>
                <a:latin typeface="Arial" panose="020B0604020202020204" pitchFamily="34" charset="0"/>
                <a:cs typeface="Arial" panose="020B0604020202020204" pitchFamily="34" charset="0"/>
              </a:rPr>
              <a:t> </a:t>
            </a:r>
          </a:p>
        </p:txBody>
      </p:sp>
      <p:sp>
        <p:nvSpPr>
          <p:cNvPr id="5" name="Rectangle 4"/>
          <p:cNvSpPr/>
          <p:nvPr/>
        </p:nvSpPr>
        <p:spPr>
          <a:xfrm>
            <a:off x="5985348" y="1679830"/>
            <a:ext cx="2657720" cy="4539704"/>
          </a:xfrm>
          <a:prstGeom prst="rect">
            <a:avLst/>
          </a:prstGeom>
          <a:ln w="38100">
            <a:solidFill>
              <a:srgbClr val="002060"/>
            </a:solidFill>
            <a:prstDash val="lgDash"/>
          </a:ln>
        </p:spPr>
        <p:txBody>
          <a:bodyPr wrap="square">
            <a:spAutoFit/>
          </a:bodyPr>
          <a:lstStyle/>
          <a:p>
            <a:pPr algn="ctr"/>
            <a:r>
              <a:rPr lang="en-GB" sz="1700" dirty="0"/>
              <a:t>Use the eight point compass to give detailed directions to the questions below:</a:t>
            </a:r>
          </a:p>
          <a:p>
            <a:pPr marL="457200" indent="-457200">
              <a:buAutoNum type="arabicPeriod"/>
            </a:pPr>
            <a:r>
              <a:rPr lang="en-GB" sz="1700" dirty="0"/>
              <a:t>What direction do I need to travel from Oceania to Asia?</a:t>
            </a:r>
          </a:p>
          <a:p>
            <a:pPr marL="457200" indent="-457200">
              <a:buFontTx/>
              <a:buAutoNum type="arabicPeriod"/>
            </a:pPr>
            <a:r>
              <a:rPr lang="en-GB" sz="1700" dirty="0"/>
              <a:t>What direction do I need to travel from Africa to South America?</a:t>
            </a:r>
          </a:p>
          <a:p>
            <a:pPr marL="457200" indent="-457200">
              <a:buFontTx/>
              <a:buAutoNum type="arabicPeriod"/>
            </a:pPr>
            <a:r>
              <a:rPr lang="en-GB" sz="1700" dirty="0"/>
              <a:t>What direction do I need to travel from Africa to Europe?</a:t>
            </a:r>
          </a:p>
          <a:p>
            <a:pPr marL="457200" indent="-457200">
              <a:buFontTx/>
              <a:buAutoNum type="arabicPeriod"/>
            </a:pPr>
            <a:r>
              <a:rPr lang="en-GB" sz="1700" dirty="0"/>
              <a:t>What direction do I need to travel from Antarctica to Asia?</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8" name="Picture 6" descr="Pencil Icon 70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136" y="1783082"/>
            <a:ext cx="310567" cy="31056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stretch>
            <a:fillRect/>
          </a:stretch>
        </p:blipFill>
        <p:spPr>
          <a:xfrm>
            <a:off x="500934" y="1679830"/>
            <a:ext cx="5282136" cy="3770137"/>
          </a:xfrm>
          <a:prstGeom prst="rect">
            <a:avLst/>
          </a:prstGeom>
        </p:spPr>
      </p:pic>
    </p:spTree>
    <p:extLst>
      <p:ext uri="{BB962C8B-B14F-4D97-AF65-F5344CB8AC3E}">
        <p14:creationId xmlns:p14="http://schemas.microsoft.com/office/powerpoint/2010/main" val="303986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29053" y="487680"/>
            <a:ext cx="3544388" cy="769441"/>
          </a:xfrm>
          <a:prstGeom prst="rect">
            <a:avLst/>
          </a:prstGeom>
          <a:noFill/>
        </p:spPr>
        <p:txBody>
          <a:bodyPr wrap="square" rtlCol="0">
            <a:spAutoFit/>
          </a:bodyPr>
          <a:lstStyle/>
          <a:p>
            <a:pPr algn="r"/>
            <a:r>
              <a:rPr lang="en-GB" sz="4400" dirty="0">
                <a:solidFill>
                  <a:prstClr val="black"/>
                </a:solidFill>
                <a:latin typeface="Arial" panose="020B0604020202020204" pitchFamily="34" charset="0"/>
                <a:cs typeface="Arial" panose="020B0604020202020204" pitchFamily="34" charset="0"/>
              </a:rPr>
              <a:t>Activity 5</a:t>
            </a:r>
          </a:p>
        </p:txBody>
      </p:sp>
      <p:sp>
        <p:nvSpPr>
          <p:cNvPr id="11" name="TextBox 10"/>
          <p:cNvSpPr txBox="1"/>
          <p:nvPr/>
        </p:nvSpPr>
        <p:spPr>
          <a:xfrm>
            <a:off x="574767" y="487680"/>
            <a:ext cx="5664924" cy="584775"/>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Map Symbols</a:t>
            </a:r>
            <a:endParaRPr lang="en-GB" sz="4800" b="1" dirty="0">
              <a:solidFill>
                <a:srgbClr val="002060"/>
              </a:solidFill>
              <a:latin typeface="Arial" panose="020B0604020202020204" pitchFamily="34" charset="0"/>
              <a:cs typeface="Arial" panose="020B0604020202020204" pitchFamily="34" charset="0"/>
            </a:endParaRPr>
          </a:p>
        </p:txBody>
      </p:sp>
      <p:sp>
        <p:nvSpPr>
          <p:cNvPr id="5" name="Rectangle 4"/>
          <p:cNvSpPr/>
          <p:nvPr/>
        </p:nvSpPr>
        <p:spPr>
          <a:xfrm>
            <a:off x="574767" y="1475430"/>
            <a:ext cx="3369608" cy="4478149"/>
          </a:xfrm>
          <a:prstGeom prst="rect">
            <a:avLst/>
          </a:prstGeom>
          <a:ln w="38100">
            <a:solidFill>
              <a:srgbClr val="002060"/>
            </a:solidFill>
            <a:prstDash val="lgDash"/>
          </a:ln>
        </p:spPr>
        <p:txBody>
          <a:bodyPr wrap="square">
            <a:spAutoFit/>
          </a:bodyPr>
          <a:lstStyle/>
          <a:p>
            <a:pPr algn="ctr"/>
            <a:r>
              <a:rPr lang="en-US" sz="1500" dirty="0"/>
              <a:t>A map is a representation of places which can show Physical or Human Geography. Maps were often on paper however now maps are electronic and can be used on phones and tablets. All maps use symbols. Symbols are used so we can show different features on maps. Map symbols are the same on all maps. </a:t>
            </a:r>
          </a:p>
          <a:p>
            <a:pPr algn="ctr"/>
            <a:endParaRPr lang="en-US" sz="1500" dirty="0"/>
          </a:p>
          <a:p>
            <a:r>
              <a:rPr lang="en-GB" sz="1500" dirty="0"/>
              <a:t>Answer these questions below:</a:t>
            </a:r>
          </a:p>
          <a:p>
            <a:endParaRPr lang="en-GB" sz="1500" dirty="0"/>
          </a:p>
          <a:p>
            <a:pPr marL="342900" indent="-342900">
              <a:buAutoNum type="arabicPeriod"/>
            </a:pPr>
            <a:r>
              <a:rPr lang="en-GB" sz="1500" dirty="0"/>
              <a:t>What is a map symbol?</a:t>
            </a:r>
          </a:p>
          <a:p>
            <a:pPr marL="342900" indent="-342900">
              <a:buAutoNum type="arabicPeriod"/>
            </a:pPr>
            <a:r>
              <a:rPr lang="en-GB" sz="1500" dirty="0"/>
              <a:t>What are map symbols used for?</a:t>
            </a:r>
          </a:p>
          <a:p>
            <a:pPr marL="342900" indent="-342900">
              <a:buAutoNum type="arabicPeriod"/>
            </a:pPr>
            <a:r>
              <a:rPr lang="en-GB" sz="1500" dirty="0"/>
              <a:t>Why are map symbols used?</a:t>
            </a:r>
          </a:p>
          <a:p>
            <a:pPr marL="342900" indent="-342900">
              <a:buAutoNum type="arabicPeriod"/>
            </a:pPr>
            <a:r>
              <a:rPr lang="en-GB" sz="1500" dirty="0"/>
              <a:t>Are map symbols used on all maps?</a:t>
            </a:r>
          </a:p>
          <a:p>
            <a:pPr marL="342900" indent="-342900">
              <a:buAutoNum type="arabicPeriod"/>
            </a:pPr>
            <a:r>
              <a:rPr lang="en-GB" sz="1500" dirty="0"/>
              <a:t>How has the presentation of maps changed over recent years?</a:t>
            </a:r>
          </a:p>
          <a:p>
            <a:r>
              <a:rPr lang="en-GB" sz="1500" dirty="0"/>
              <a:t>Challenge: can you identify another 10 symbols?</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7" name="Picture 6" descr="Pencil Icon 70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0803" y="3314824"/>
            <a:ext cx="310567" cy="310567"/>
          </a:xfrm>
          <a:prstGeom prst="rect">
            <a:avLst/>
          </a:prstGeom>
          <a:noFill/>
          <a:extLst>
            <a:ext uri="{909E8E84-426E-40DD-AFC4-6F175D3DCCD1}">
              <a14:hiddenFill xmlns:a14="http://schemas.microsoft.com/office/drawing/2010/main">
                <a:solidFill>
                  <a:srgbClr val="FFFFFF"/>
                </a:solidFill>
              </a14:hiddenFill>
            </a:ext>
          </a:extLst>
        </p:spPr>
      </p:pic>
      <p:pic>
        <p:nvPicPr>
          <p:cNvPr id="13" name="Content Placeholder 3" descr="symbolGPX0508_468x191.jpg"/>
          <p:cNvPicPr>
            <a:picLocks noChangeAspect="1"/>
          </p:cNvPicPr>
          <p:nvPr/>
        </p:nvPicPr>
        <p:blipFill>
          <a:blip r:embed="rId4" cstate="print"/>
          <a:stretch>
            <a:fillRect/>
          </a:stretch>
        </p:blipFill>
        <p:spPr>
          <a:xfrm>
            <a:off x="4546322" y="1567764"/>
            <a:ext cx="3913324" cy="1563861"/>
          </a:xfrm>
          <a:prstGeom prst="rect">
            <a:avLst/>
          </a:prstGeom>
        </p:spPr>
      </p:pic>
      <p:sp>
        <p:nvSpPr>
          <p:cNvPr id="14" name="Rectangle 13"/>
          <p:cNvSpPr/>
          <p:nvPr/>
        </p:nvSpPr>
        <p:spPr>
          <a:xfrm>
            <a:off x="4546322" y="3261177"/>
            <a:ext cx="3913324" cy="2462213"/>
          </a:xfrm>
          <a:prstGeom prst="rect">
            <a:avLst/>
          </a:prstGeom>
          <a:ln w="38100">
            <a:solidFill>
              <a:srgbClr val="002060"/>
            </a:solidFill>
            <a:prstDash val="lgDash"/>
          </a:ln>
        </p:spPr>
        <p:txBody>
          <a:bodyPr wrap="square">
            <a:spAutoFit/>
          </a:bodyPr>
          <a:lstStyle/>
          <a:p>
            <a:pPr algn="ctr"/>
            <a:r>
              <a:rPr lang="en-US" sz="1400" dirty="0"/>
              <a:t>Identify the map symbols shown above:</a:t>
            </a:r>
          </a:p>
          <a:p>
            <a:r>
              <a:rPr lang="en-US" sz="1400" dirty="0"/>
              <a:t>1. </a:t>
            </a:r>
          </a:p>
          <a:p>
            <a:r>
              <a:rPr lang="en-US" sz="1400" dirty="0"/>
              <a:t>2. </a:t>
            </a:r>
          </a:p>
          <a:p>
            <a:r>
              <a:rPr lang="en-US" sz="1400" dirty="0"/>
              <a:t>3. </a:t>
            </a:r>
          </a:p>
          <a:p>
            <a:r>
              <a:rPr lang="en-US" sz="1400" dirty="0"/>
              <a:t>4. </a:t>
            </a:r>
          </a:p>
          <a:p>
            <a:r>
              <a:rPr lang="en-US" sz="1400" dirty="0"/>
              <a:t>5. </a:t>
            </a:r>
          </a:p>
          <a:p>
            <a:r>
              <a:rPr lang="en-US" sz="1400" dirty="0"/>
              <a:t>6. </a:t>
            </a:r>
          </a:p>
          <a:p>
            <a:r>
              <a:rPr lang="en-US" sz="1400" dirty="0"/>
              <a:t>7. </a:t>
            </a:r>
          </a:p>
          <a:p>
            <a:r>
              <a:rPr lang="en-US" sz="1400" dirty="0"/>
              <a:t>8. </a:t>
            </a:r>
          </a:p>
          <a:p>
            <a:r>
              <a:rPr lang="en-US" sz="1400" dirty="0"/>
              <a:t>9. </a:t>
            </a:r>
          </a:p>
          <a:p>
            <a:r>
              <a:rPr lang="en-US" sz="1400" dirty="0"/>
              <a:t>10. </a:t>
            </a:r>
          </a:p>
        </p:txBody>
      </p:sp>
    </p:spTree>
    <p:extLst>
      <p:ext uri="{BB962C8B-B14F-4D97-AF65-F5344CB8AC3E}">
        <p14:creationId xmlns:p14="http://schemas.microsoft.com/office/powerpoint/2010/main" val="31536798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234999" y="1461892"/>
            <a:ext cx="3221024" cy="4770537"/>
          </a:xfrm>
          <a:prstGeom prst="rect">
            <a:avLst/>
          </a:prstGeom>
          <a:ln w="38100">
            <a:solidFill>
              <a:srgbClr val="002060"/>
            </a:solidFill>
            <a:prstDash val="lgDash"/>
          </a:ln>
        </p:spPr>
        <p:txBody>
          <a:bodyPr wrap="square">
            <a:spAutoFit/>
          </a:bodyPr>
          <a:lstStyle/>
          <a:p>
            <a:pPr algn="ctr"/>
            <a:r>
              <a:rPr lang="en-US" sz="1600" dirty="0"/>
              <a:t>Study the Ordnance Survey map of Keswick. What do the following symbols mean? </a:t>
            </a:r>
          </a:p>
          <a:p>
            <a:pPr algn="ctr"/>
            <a:endParaRPr lang="en-US" sz="1600" dirty="0"/>
          </a:p>
          <a:p>
            <a:pPr marL="342900" indent="-342900">
              <a:buAutoNum type="arabicPeriod"/>
            </a:pPr>
            <a:r>
              <a:rPr lang="en-US" sz="1600" dirty="0"/>
              <a:t>The blue letter ‘P’</a:t>
            </a:r>
          </a:p>
          <a:p>
            <a:pPr marL="342900" indent="-342900">
              <a:buAutoNum type="arabicPeriod"/>
            </a:pPr>
            <a:endParaRPr lang="en-US" sz="1600" dirty="0"/>
          </a:p>
          <a:p>
            <a:pPr marL="342900" indent="-342900">
              <a:buAutoNum type="arabicPeriod"/>
            </a:pPr>
            <a:r>
              <a:rPr lang="en-US" sz="1600" dirty="0"/>
              <a:t>The blue caravan</a:t>
            </a:r>
          </a:p>
          <a:p>
            <a:pPr marL="342900" indent="-342900">
              <a:buAutoNum type="arabicPeriod"/>
            </a:pPr>
            <a:endParaRPr lang="en-US" sz="1600" dirty="0"/>
          </a:p>
          <a:p>
            <a:pPr marL="342900" indent="-342900">
              <a:buAutoNum type="arabicPeriod"/>
            </a:pPr>
            <a:r>
              <a:rPr lang="en-US" sz="1600" dirty="0"/>
              <a:t>The black plus sign</a:t>
            </a:r>
          </a:p>
          <a:p>
            <a:pPr marL="342900" indent="-342900">
              <a:buAutoNum type="arabicPeriod"/>
            </a:pPr>
            <a:endParaRPr lang="en-US" sz="1600" dirty="0"/>
          </a:p>
          <a:p>
            <a:pPr marL="342900" indent="-342900">
              <a:buAutoNum type="arabicPeriod"/>
            </a:pPr>
            <a:r>
              <a:rPr lang="en-US" sz="1600" dirty="0"/>
              <a:t>The brown leaf</a:t>
            </a:r>
          </a:p>
          <a:p>
            <a:pPr marL="342900" indent="-342900">
              <a:buAutoNum type="arabicPeriod"/>
            </a:pPr>
            <a:endParaRPr lang="en-US" sz="1600" dirty="0"/>
          </a:p>
          <a:p>
            <a:pPr marL="342900" indent="-342900">
              <a:buAutoNum type="arabicPeriod"/>
            </a:pPr>
            <a:r>
              <a:rPr lang="en-US" sz="1600" dirty="0"/>
              <a:t>The yellow road</a:t>
            </a:r>
          </a:p>
          <a:p>
            <a:pPr marL="342900" indent="-342900">
              <a:buAutoNum type="arabicPeriod"/>
            </a:pPr>
            <a:endParaRPr lang="en-US" sz="1600" dirty="0"/>
          </a:p>
          <a:p>
            <a:pPr marL="342900" indent="-342900">
              <a:buAutoNum type="arabicPeriod"/>
            </a:pPr>
            <a:r>
              <a:rPr lang="en-US" sz="1600" dirty="0"/>
              <a:t>The letters ‘PC’</a:t>
            </a:r>
          </a:p>
          <a:p>
            <a:pPr marL="342900" indent="-342900">
              <a:buAutoNum type="arabicPeriod"/>
            </a:pPr>
            <a:endParaRPr lang="en-US" sz="1600" dirty="0"/>
          </a:p>
          <a:p>
            <a:pPr algn="ctr"/>
            <a:r>
              <a:rPr lang="en-US" sz="1600" dirty="0"/>
              <a:t>What evidence can you find on the map to show that Keswick gets lots of tourists?</a:t>
            </a:r>
          </a:p>
        </p:txBody>
      </p:sp>
      <p:sp>
        <p:nvSpPr>
          <p:cNvPr id="8" name="TextBox 7"/>
          <p:cNvSpPr txBox="1"/>
          <p:nvPr/>
        </p:nvSpPr>
        <p:spPr>
          <a:xfrm>
            <a:off x="4929053" y="487680"/>
            <a:ext cx="3544388" cy="769441"/>
          </a:xfrm>
          <a:prstGeom prst="rect">
            <a:avLst/>
          </a:prstGeom>
          <a:noFill/>
        </p:spPr>
        <p:txBody>
          <a:bodyPr wrap="square" rtlCol="0">
            <a:spAutoFit/>
          </a:bodyPr>
          <a:lstStyle/>
          <a:p>
            <a:pPr algn="r"/>
            <a:r>
              <a:rPr lang="en-GB" sz="4400" dirty="0">
                <a:solidFill>
                  <a:prstClr val="black"/>
                </a:solidFill>
                <a:latin typeface="Arial" panose="020B0604020202020204" pitchFamily="34" charset="0"/>
                <a:cs typeface="Arial" panose="020B0604020202020204" pitchFamily="34" charset="0"/>
              </a:rPr>
              <a:t>Activity 6</a:t>
            </a:r>
          </a:p>
        </p:txBody>
      </p:sp>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Map Symbols</a:t>
            </a:r>
            <a:r>
              <a:rPr lang="en-GB" sz="4800" b="1" dirty="0">
                <a:solidFill>
                  <a:srgbClr val="002060"/>
                </a:solidFill>
                <a:latin typeface="Arial" panose="020B0604020202020204" pitchFamily="34" charset="0"/>
                <a:cs typeface="Arial" panose="020B0604020202020204" pitchFamily="34" charset="0"/>
              </a:rPr>
              <a:t> </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7" name="Picture 6" descr="Pencil Icon 7073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91133" y="1306608"/>
            <a:ext cx="310567" cy="31056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569115" y="1473605"/>
            <a:ext cx="4377355" cy="2732531"/>
          </a:xfrm>
          <a:prstGeom prst="rect">
            <a:avLst/>
          </a:prstGeom>
        </p:spPr>
      </p:pic>
      <p:sp>
        <p:nvSpPr>
          <p:cNvPr id="15" name="Rectangle 14"/>
          <p:cNvSpPr/>
          <p:nvPr/>
        </p:nvSpPr>
        <p:spPr>
          <a:xfrm>
            <a:off x="949236" y="4333340"/>
            <a:ext cx="3622764" cy="1323439"/>
          </a:xfrm>
          <a:prstGeom prst="rect">
            <a:avLst/>
          </a:prstGeom>
          <a:ln w="38100">
            <a:solidFill>
              <a:srgbClr val="002060"/>
            </a:solidFill>
            <a:prstDash val="lgDash"/>
          </a:ln>
        </p:spPr>
        <p:txBody>
          <a:bodyPr wrap="square">
            <a:spAutoFit/>
          </a:bodyPr>
          <a:lstStyle/>
          <a:p>
            <a:pPr algn="ctr"/>
            <a:r>
              <a:rPr lang="en-US" sz="1600" dirty="0"/>
              <a:t>The map above which shows a section of an Ordnance Survey map of Keswick. </a:t>
            </a:r>
          </a:p>
          <a:p>
            <a:pPr algn="ctr"/>
            <a:endParaRPr lang="en-US" sz="1600" dirty="0"/>
          </a:p>
          <a:p>
            <a:pPr algn="ctr"/>
            <a:r>
              <a:rPr lang="en-US" sz="1600" dirty="0"/>
              <a:t>Ordnance Survey are the UK’s official map makers. </a:t>
            </a:r>
          </a:p>
        </p:txBody>
      </p:sp>
    </p:spTree>
    <p:extLst>
      <p:ext uri="{BB962C8B-B14F-4D97-AF65-F5344CB8AC3E}">
        <p14:creationId xmlns:p14="http://schemas.microsoft.com/office/powerpoint/2010/main" val="2943014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740230" y="1461891"/>
            <a:ext cx="3221024" cy="5078313"/>
          </a:xfrm>
          <a:prstGeom prst="rect">
            <a:avLst/>
          </a:prstGeom>
          <a:ln w="38100">
            <a:solidFill>
              <a:srgbClr val="002060"/>
            </a:solidFill>
            <a:prstDash val="lgDash"/>
          </a:ln>
        </p:spPr>
        <p:txBody>
          <a:bodyPr wrap="square">
            <a:spAutoFit/>
          </a:bodyPr>
          <a:lstStyle/>
          <a:p>
            <a:pPr algn="ctr"/>
            <a:r>
              <a:rPr lang="en-GB" dirty="0"/>
              <a:t>All maps have lines which go up them and across them. These lines create a grid on the map. Lines which go across the map are known as </a:t>
            </a:r>
            <a:r>
              <a:rPr lang="en-GB" b="1" dirty="0"/>
              <a:t>Eastings. </a:t>
            </a:r>
            <a:r>
              <a:rPr lang="en-GB" dirty="0"/>
              <a:t>Lines which go up the map are known as </a:t>
            </a:r>
            <a:r>
              <a:rPr lang="en-GB" b="1" dirty="0"/>
              <a:t>Northings. </a:t>
            </a:r>
            <a:r>
              <a:rPr lang="en-GB" dirty="0"/>
              <a:t>These lines all have numbers. This means that every square on the map has its own unique number. This allows us to locate things on a map easily. To locate something on a map you must use the Easting number first. </a:t>
            </a:r>
          </a:p>
          <a:p>
            <a:pPr algn="ctr"/>
            <a:endParaRPr lang="en-GB" dirty="0"/>
          </a:p>
          <a:p>
            <a:pPr algn="ctr"/>
            <a:r>
              <a:rPr lang="en-GB" dirty="0"/>
              <a:t>We remember this by the phrase </a:t>
            </a:r>
            <a:r>
              <a:rPr lang="en-GB" b="1" dirty="0"/>
              <a:t>along the corridor and then up the stairs.</a:t>
            </a:r>
          </a:p>
        </p:txBody>
      </p:sp>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Grid References</a:t>
            </a:r>
            <a:r>
              <a:rPr lang="en-GB" sz="4800" b="1" dirty="0">
                <a:solidFill>
                  <a:srgbClr val="002060"/>
                </a:solidFill>
                <a:latin typeface="Arial" panose="020B0604020202020204" pitchFamily="34" charset="0"/>
                <a:cs typeface="Arial" panose="020B0604020202020204" pitchFamily="34" charset="0"/>
              </a:rPr>
              <a:t> </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3" name="Picture 2"/>
          <p:cNvPicPr>
            <a:picLocks noChangeAspect="1"/>
          </p:cNvPicPr>
          <p:nvPr/>
        </p:nvPicPr>
        <p:blipFill>
          <a:blip r:embed="rId3"/>
          <a:stretch>
            <a:fillRect/>
          </a:stretch>
        </p:blipFill>
        <p:spPr>
          <a:xfrm>
            <a:off x="4831125" y="1274902"/>
            <a:ext cx="3419659" cy="2671861"/>
          </a:xfrm>
          <a:prstGeom prst="rect">
            <a:avLst/>
          </a:prstGeom>
        </p:spPr>
      </p:pic>
      <p:sp>
        <p:nvSpPr>
          <p:cNvPr id="13" name="Rectangle 12"/>
          <p:cNvSpPr/>
          <p:nvPr/>
        </p:nvSpPr>
        <p:spPr>
          <a:xfrm>
            <a:off x="4283949" y="4069590"/>
            <a:ext cx="4362468" cy="2031325"/>
          </a:xfrm>
          <a:prstGeom prst="rect">
            <a:avLst/>
          </a:prstGeom>
          <a:ln w="38100">
            <a:solidFill>
              <a:srgbClr val="002060"/>
            </a:solidFill>
            <a:prstDash val="lgDash"/>
          </a:ln>
        </p:spPr>
        <p:txBody>
          <a:bodyPr wrap="square">
            <a:spAutoFit/>
          </a:bodyPr>
          <a:lstStyle/>
          <a:p>
            <a:r>
              <a:rPr lang="en-GB" sz="1400" dirty="0"/>
              <a:t>Lets have a look at how this works. We will find the four figure grid square for the church with a tower.</a:t>
            </a:r>
          </a:p>
          <a:p>
            <a:pPr marL="285750" indent="-285750">
              <a:buFont typeface="Arial" pitchFamily="34" charset="0"/>
              <a:buChar char="•"/>
            </a:pPr>
            <a:r>
              <a:rPr lang="en-GB" sz="1400" dirty="0"/>
              <a:t>Firstly go along the Easting line and write down the number of the square. In this case it is </a:t>
            </a:r>
            <a:r>
              <a:rPr lang="en-GB" sz="1400" b="1" dirty="0"/>
              <a:t>02.</a:t>
            </a:r>
          </a:p>
          <a:p>
            <a:pPr marL="285750" indent="-285750">
              <a:buFont typeface="Arial" pitchFamily="34" charset="0"/>
              <a:buChar char="•"/>
            </a:pPr>
            <a:r>
              <a:rPr lang="en-GB" sz="1400" dirty="0"/>
              <a:t>Now go up the Northings and write down the number of the square. In this case it is </a:t>
            </a:r>
            <a:r>
              <a:rPr lang="en-GB" sz="1400" b="1" dirty="0"/>
              <a:t>62.</a:t>
            </a:r>
          </a:p>
          <a:p>
            <a:pPr marL="285750" indent="-285750">
              <a:buFont typeface="Arial" pitchFamily="34" charset="0"/>
              <a:buChar char="•"/>
            </a:pPr>
            <a:r>
              <a:rPr lang="en-GB" sz="1400" dirty="0"/>
              <a:t>Combine the two sets of numbers to give the four figure grid square. </a:t>
            </a:r>
          </a:p>
          <a:p>
            <a:pPr marL="285750" indent="-285750">
              <a:buFont typeface="Arial" pitchFamily="34" charset="0"/>
              <a:buChar char="•"/>
            </a:pPr>
            <a:r>
              <a:rPr lang="en-GB" sz="1400" dirty="0"/>
              <a:t>The grid square for the church with a tower is </a:t>
            </a:r>
            <a:r>
              <a:rPr lang="en-GB" sz="1400" b="1" dirty="0"/>
              <a:t>02,62</a:t>
            </a:r>
            <a:endParaRPr lang="en-GB" sz="1400" dirty="0"/>
          </a:p>
        </p:txBody>
      </p:sp>
      <p:pic>
        <p:nvPicPr>
          <p:cNvPr id="16" name="Picture 6" descr="Book Icon 20442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76537" y="1341144"/>
            <a:ext cx="371959" cy="371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50803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929053" y="487680"/>
            <a:ext cx="3544388" cy="769441"/>
          </a:xfrm>
          <a:prstGeom prst="rect">
            <a:avLst/>
          </a:prstGeom>
          <a:noFill/>
        </p:spPr>
        <p:txBody>
          <a:bodyPr wrap="square" rtlCol="0">
            <a:spAutoFit/>
          </a:bodyPr>
          <a:lstStyle/>
          <a:p>
            <a:pPr algn="r"/>
            <a:r>
              <a:rPr lang="en-GB" sz="4400" dirty="0">
                <a:solidFill>
                  <a:prstClr val="black"/>
                </a:solidFill>
                <a:latin typeface="Arial" panose="020B0604020202020204" pitchFamily="34" charset="0"/>
                <a:cs typeface="Arial" panose="020B0604020202020204" pitchFamily="34" charset="0"/>
              </a:rPr>
              <a:t>Activity 7</a:t>
            </a:r>
          </a:p>
        </p:txBody>
      </p:sp>
      <p:sp>
        <p:nvSpPr>
          <p:cNvPr id="11" name="TextBox 10"/>
          <p:cNvSpPr txBox="1"/>
          <p:nvPr/>
        </p:nvSpPr>
        <p:spPr>
          <a:xfrm>
            <a:off x="574767" y="487680"/>
            <a:ext cx="5664924" cy="830997"/>
          </a:xfrm>
          <a:prstGeom prst="rect">
            <a:avLst/>
          </a:prstGeom>
          <a:noFill/>
        </p:spPr>
        <p:txBody>
          <a:bodyPr wrap="square" rtlCol="0">
            <a:spAutoFit/>
          </a:bodyPr>
          <a:lstStyle/>
          <a:p>
            <a:r>
              <a:rPr lang="en-GB" sz="3200" b="1" dirty="0">
                <a:solidFill>
                  <a:srgbClr val="002060"/>
                </a:solidFill>
                <a:latin typeface="Arial" panose="020B0604020202020204" pitchFamily="34" charset="0"/>
                <a:cs typeface="Arial" panose="020B0604020202020204" pitchFamily="34" charset="0"/>
              </a:rPr>
              <a:t>Grid References</a:t>
            </a:r>
            <a:r>
              <a:rPr lang="en-GB" sz="4800" b="1" dirty="0">
                <a:solidFill>
                  <a:srgbClr val="002060"/>
                </a:solidFill>
                <a:latin typeface="Arial" panose="020B0604020202020204" pitchFamily="34" charset="0"/>
                <a:cs typeface="Arial" panose="020B0604020202020204" pitchFamily="34" charset="0"/>
              </a:rPr>
              <a:t> </a:t>
            </a:r>
          </a:p>
        </p:txBody>
      </p:sp>
      <p:sp>
        <p:nvSpPr>
          <p:cNvPr id="7" name="Rectangle 6"/>
          <p:cNvSpPr/>
          <p:nvPr/>
        </p:nvSpPr>
        <p:spPr>
          <a:xfrm>
            <a:off x="0" y="0"/>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0" name="Rectangle 29"/>
          <p:cNvSpPr/>
          <p:nvPr/>
        </p:nvSpPr>
        <p:spPr>
          <a:xfrm>
            <a:off x="0" y="6530051"/>
            <a:ext cx="9144000" cy="33092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1" name="Rectangle 30"/>
          <p:cNvSpPr/>
          <p:nvPr/>
        </p:nvSpPr>
        <p:spPr>
          <a:xfrm rot="16200000">
            <a:off x="-3107763" y="3203558"/>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32" name="Rectangle 31"/>
          <p:cNvSpPr/>
          <p:nvPr/>
        </p:nvSpPr>
        <p:spPr>
          <a:xfrm rot="16200000">
            <a:off x="5711628" y="3307804"/>
            <a:ext cx="6540137" cy="324608"/>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grpSp>
        <p:nvGrpSpPr>
          <p:cNvPr id="12" name="Group 145"/>
          <p:cNvGrpSpPr>
            <a:grpSpLocks/>
          </p:cNvGrpSpPr>
          <p:nvPr/>
        </p:nvGrpSpPr>
        <p:grpSpPr bwMode="auto">
          <a:xfrm>
            <a:off x="324610" y="1536530"/>
            <a:ext cx="5444014" cy="4005770"/>
            <a:chOff x="113" y="544"/>
            <a:chExt cx="5180" cy="3626"/>
          </a:xfrm>
          <a:solidFill>
            <a:schemeClr val="bg2"/>
          </a:solidFill>
        </p:grpSpPr>
        <p:grpSp>
          <p:nvGrpSpPr>
            <p:cNvPr id="15" name="Group 141"/>
            <p:cNvGrpSpPr>
              <a:grpSpLocks/>
            </p:cNvGrpSpPr>
            <p:nvPr/>
          </p:nvGrpSpPr>
          <p:grpSpPr bwMode="auto">
            <a:xfrm>
              <a:off x="249" y="544"/>
              <a:ext cx="5044" cy="3435"/>
              <a:chOff x="113" y="251"/>
              <a:chExt cx="5598" cy="3925"/>
            </a:xfrm>
            <a:grpFill/>
          </p:grpSpPr>
          <p:sp>
            <p:nvSpPr>
              <p:cNvPr id="18" name="Rectangle 3"/>
              <p:cNvSpPr>
                <a:spLocks noChangeArrowheads="1"/>
              </p:cNvSpPr>
              <p:nvPr/>
            </p:nvSpPr>
            <p:spPr bwMode="auto">
              <a:xfrm>
                <a:off x="612" y="388"/>
                <a:ext cx="4853" cy="3085"/>
              </a:xfrm>
              <a:prstGeom prst="rect">
                <a:avLst/>
              </a:prstGeom>
              <a:grpFill/>
              <a:ln w="9525">
                <a:solidFill>
                  <a:schemeClr val="tx1"/>
                </a:solidFill>
                <a:miter lim="800000"/>
                <a:headEnd/>
                <a:tailEnd/>
              </a:ln>
            </p:spPr>
            <p:txBody>
              <a:bodyPr wrap="none" anchor="ctr"/>
              <a:lstStyle/>
              <a:p>
                <a:pPr fontAlgn="base">
                  <a:spcBef>
                    <a:spcPct val="0"/>
                  </a:spcBef>
                  <a:spcAft>
                    <a:spcPct val="0"/>
                  </a:spcAft>
                </a:pPr>
                <a:endParaRPr lang="en-US" sz="2400" b="1">
                  <a:solidFill>
                    <a:srgbClr val="FFFFFF"/>
                  </a:solidFill>
                  <a:latin typeface="Arial" charset="0"/>
                </a:endParaRPr>
              </a:p>
            </p:txBody>
          </p:sp>
          <p:sp>
            <p:nvSpPr>
              <p:cNvPr id="19" name="Line 4"/>
              <p:cNvSpPr>
                <a:spLocks noChangeShapeType="1"/>
              </p:cNvSpPr>
              <p:nvPr/>
            </p:nvSpPr>
            <p:spPr bwMode="auto">
              <a:xfrm>
                <a:off x="612" y="795"/>
                <a:ext cx="0" cy="2813"/>
              </a:xfrm>
              <a:prstGeom prst="line">
                <a:avLst/>
              </a:prstGeom>
              <a:grpFill/>
              <a:ln w="9525">
                <a:solidFill>
                  <a:schemeClr val="tx1"/>
                </a:solidFill>
                <a:round/>
                <a:headEnd/>
                <a:tailEnd/>
              </a:ln>
            </p:spPr>
            <p:txBody>
              <a:bodyPr/>
              <a:lstStyle/>
              <a:p>
                <a:pPr fontAlgn="base">
                  <a:spcBef>
                    <a:spcPct val="0"/>
                  </a:spcBef>
                  <a:spcAft>
                    <a:spcPct val="0"/>
                  </a:spcAft>
                </a:pPr>
                <a:endParaRPr lang="en-GB" sz="2400" b="1">
                  <a:solidFill>
                    <a:srgbClr val="FFFFFF"/>
                  </a:solidFill>
                  <a:latin typeface="Arial" charset="0"/>
                </a:endParaRPr>
              </a:p>
            </p:txBody>
          </p:sp>
          <p:sp>
            <p:nvSpPr>
              <p:cNvPr id="20" name="Line 5"/>
              <p:cNvSpPr>
                <a:spLocks noChangeShapeType="1"/>
              </p:cNvSpPr>
              <p:nvPr/>
            </p:nvSpPr>
            <p:spPr bwMode="auto">
              <a:xfrm>
                <a:off x="431" y="3472"/>
                <a:ext cx="5034" cy="0"/>
              </a:xfrm>
              <a:prstGeom prst="line">
                <a:avLst/>
              </a:prstGeom>
              <a:grpFill/>
              <a:ln w="9525">
                <a:solidFill>
                  <a:schemeClr val="tx1"/>
                </a:solidFill>
                <a:round/>
                <a:headEnd/>
                <a:tailEnd/>
              </a:ln>
            </p:spPr>
            <p:txBody>
              <a:bodyPr/>
              <a:lstStyle/>
              <a:p>
                <a:pPr fontAlgn="base">
                  <a:spcBef>
                    <a:spcPct val="0"/>
                  </a:spcBef>
                  <a:spcAft>
                    <a:spcPct val="0"/>
                  </a:spcAft>
                </a:pPr>
                <a:endParaRPr lang="en-GB" sz="2400" b="1">
                  <a:solidFill>
                    <a:srgbClr val="FFFFFF"/>
                  </a:solidFill>
                  <a:latin typeface="Arial" charset="0"/>
                </a:endParaRPr>
              </a:p>
            </p:txBody>
          </p:sp>
          <p:sp>
            <p:nvSpPr>
              <p:cNvPr id="21" name="Line 6"/>
              <p:cNvSpPr>
                <a:spLocks noChangeShapeType="1"/>
              </p:cNvSpPr>
              <p:nvPr/>
            </p:nvSpPr>
            <p:spPr bwMode="auto">
              <a:xfrm>
                <a:off x="1519" y="387"/>
                <a:ext cx="0" cy="3221"/>
              </a:xfrm>
              <a:prstGeom prst="line">
                <a:avLst/>
              </a:prstGeom>
              <a:grpFill/>
              <a:ln w="9525">
                <a:solidFill>
                  <a:schemeClr val="tx1"/>
                </a:solidFill>
                <a:round/>
                <a:headEnd/>
                <a:tailEnd/>
              </a:ln>
            </p:spPr>
            <p:txBody>
              <a:bodyPr/>
              <a:lstStyle/>
              <a:p>
                <a:pPr fontAlgn="base">
                  <a:spcBef>
                    <a:spcPct val="0"/>
                  </a:spcBef>
                  <a:spcAft>
                    <a:spcPct val="0"/>
                  </a:spcAft>
                </a:pPr>
                <a:endParaRPr lang="en-GB" sz="2400" b="1">
                  <a:solidFill>
                    <a:srgbClr val="FFFFFF"/>
                  </a:solidFill>
                  <a:latin typeface="Arial" charset="0"/>
                </a:endParaRPr>
              </a:p>
            </p:txBody>
          </p:sp>
          <p:sp>
            <p:nvSpPr>
              <p:cNvPr id="22" name="Line 7"/>
              <p:cNvSpPr>
                <a:spLocks noChangeShapeType="1"/>
              </p:cNvSpPr>
              <p:nvPr/>
            </p:nvSpPr>
            <p:spPr bwMode="auto">
              <a:xfrm>
                <a:off x="2517" y="387"/>
                <a:ext cx="0" cy="3221"/>
              </a:xfrm>
              <a:prstGeom prst="line">
                <a:avLst/>
              </a:prstGeom>
              <a:grpFill/>
              <a:ln w="9525">
                <a:solidFill>
                  <a:schemeClr val="tx1"/>
                </a:solidFill>
                <a:round/>
                <a:headEnd/>
                <a:tailEnd/>
              </a:ln>
            </p:spPr>
            <p:txBody>
              <a:bodyPr/>
              <a:lstStyle/>
              <a:p>
                <a:pPr fontAlgn="base">
                  <a:spcBef>
                    <a:spcPct val="0"/>
                  </a:spcBef>
                  <a:spcAft>
                    <a:spcPct val="0"/>
                  </a:spcAft>
                </a:pPr>
                <a:endParaRPr lang="en-GB" sz="2400" b="1">
                  <a:solidFill>
                    <a:srgbClr val="FFFFFF"/>
                  </a:solidFill>
                  <a:latin typeface="Arial" charset="0"/>
                </a:endParaRPr>
              </a:p>
            </p:txBody>
          </p:sp>
          <p:sp>
            <p:nvSpPr>
              <p:cNvPr id="23" name="Line 8"/>
              <p:cNvSpPr>
                <a:spLocks noChangeShapeType="1"/>
              </p:cNvSpPr>
              <p:nvPr/>
            </p:nvSpPr>
            <p:spPr bwMode="auto">
              <a:xfrm>
                <a:off x="3560" y="387"/>
                <a:ext cx="0" cy="3221"/>
              </a:xfrm>
              <a:prstGeom prst="line">
                <a:avLst/>
              </a:prstGeom>
              <a:grpFill/>
              <a:ln w="9525">
                <a:solidFill>
                  <a:schemeClr val="tx1"/>
                </a:solidFill>
                <a:round/>
                <a:headEnd/>
                <a:tailEnd/>
              </a:ln>
            </p:spPr>
            <p:txBody>
              <a:bodyPr/>
              <a:lstStyle/>
              <a:p>
                <a:pPr fontAlgn="base">
                  <a:spcBef>
                    <a:spcPct val="0"/>
                  </a:spcBef>
                  <a:spcAft>
                    <a:spcPct val="0"/>
                  </a:spcAft>
                </a:pPr>
                <a:endParaRPr lang="en-GB" sz="2400" b="1">
                  <a:solidFill>
                    <a:srgbClr val="FFFFFF"/>
                  </a:solidFill>
                  <a:latin typeface="Arial" charset="0"/>
                </a:endParaRPr>
              </a:p>
            </p:txBody>
          </p:sp>
          <p:sp>
            <p:nvSpPr>
              <p:cNvPr id="24" name="Line 9"/>
              <p:cNvSpPr>
                <a:spLocks noChangeShapeType="1"/>
              </p:cNvSpPr>
              <p:nvPr/>
            </p:nvSpPr>
            <p:spPr bwMode="auto">
              <a:xfrm>
                <a:off x="4558" y="387"/>
                <a:ext cx="0" cy="3221"/>
              </a:xfrm>
              <a:prstGeom prst="line">
                <a:avLst/>
              </a:prstGeom>
              <a:grpFill/>
              <a:ln w="9525">
                <a:solidFill>
                  <a:schemeClr val="tx1"/>
                </a:solidFill>
                <a:round/>
                <a:headEnd/>
                <a:tailEnd/>
              </a:ln>
            </p:spPr>
            <p:txBody>
              <a:bodyPr/>
              <a:lstStyle/>
              <a:p>
                <a:pPr fontAlgn="base">
                  <a:spcBef>
                    <a:spcPct val="0"/>
                  </a:spcBef>
                  <a:spcAft>
                    <a:spcPct val="0"/>
                  </a:spcAft>
                </a:pPr>
                <a:endParaRPr lang="en-GB" sz="2400" b="1">
                  <a:solidFill>
                    <a:srgbClr val="FFFFFF"/>
                  </a:solidFill>
                  <a:latin typeface="Arial" charset="0"/>
                </a:endParaRPr>
              </a:p>
            </p:txBody>
          </p:sp>
          <p:sp>
            <p:nvSpPr>
              <p:cNvPr id="25" name="Line 10"/>
              <p:cNvSpPr>
                <a:spLocks noChangeShapeType="1"/>
              </p:cNvSpPr>
              <p:nvPr/>
            </p:nvSpPr>
            <p:spPr bwMode="auto">
              <a:xfrm>
                <a:off x="5465" y="795"/>
                <a:ext cx="0" cy="2813"/>
              </a:xfrm>
              <a:prstGeom prst="line">
                <a:avLst/>
              </a:prstGeom>
              <a:grpFill/>
              <a:ln w="9525">
                <a:solidFill>
                  <a:schemeClr val="tx1"/>
                </a:solidFill>
                <a:round/>
                <a:headEnd/>
                <a:tailEnd/>
              </a:ln>
            </p:spPr>
            <p:txBody>
              <a:bodyPr/>
              <a:lstStyle/>
              <a:p>
                <a:pPr fontAlgn="base">
                  <a:spcBef>
                    <a:spcPct val="0"/>
                  </a:spcBef>
                  <a:spcAft>
                    <a:spcPct val="0"/>
                  </a:spcAft>
                </a:pPr>
                <a:endParaRPr lang="en-GB" sz="2400" b="1">
                  <a:solidFill>
                    <a:srgbClr val="FFFFFF"/>
                  </a:solidFill>
                  <a:latin typeface="Arial" charset="0"/>
                </a:endParaRPr>
              </a:p>
            </p:txBody>
          </p:sp>
          <p:sp>
            <p:nvSpPr>
              <p:cNvPr id="26" name="Line 11"/>
              <p:cNvSpPr>
                <a:spLocks noChangeShapeType="1"/>
              </p:cNvSpPr>
              <p:nvPr/>
            </p:nvSpPr>
            <p:spPr bwMode="auto">
              <a:xfrm>
                <a:off x="431" y="2655"/>
                <a:ext cx="5034" cy="0"/>
              </a:xfrm>
              <a:prstGeom prst="line">
                <a:avLst/>
              </a:prstGeom>
              <a:grpFill/>
              <a:ln w="9525">
                <a:solidFill>
                  <a:schemeClr val="tx1"/>
                </a:solidFill>
                <a:round/>
                <a:headEnd/>
                <a:tailEnd/>
              </a:ln>
            </p:spPr>
            <p:txBody>
              <a:bodyPr/>
              <a:lstStyle/>
              <a:p>
                <a:pPr fontAlgn="base">
                  <a:spcBef>
                    <a:spcPct val="0"/>
                  </a:spcBef>
                  <a:spcAft>
                    <a:spcPct val="0"/>
                  </a:spcAft>
                </a:pPr>
                <a:endParaRPr lang="en-GB" sz="2400" b="1">
                  <a:solidFill>
                    <a:srgbClr val="FFFFFF"/>
                  </a:solidFill>
                  <a:latin typeface="Arial" charset="0"/>
                </a:endParaRPr>
              </a:p>
            </p:txBody>
          </p:sp>
          <p:sp>
            <p:nvSpPr>
              <p:cNvPr id="27" name="Line 12"/>
              <p:cNvSpPr>
                <a:spLocks noChangeShapeType="1"/>
              </p:cNvSpPr>
              <p:nvPr/>
            </p:nvSpPr>
            <p:spPr bwMode="auto">
              <a:xfrm>
                <a:off x="431" y="1839"/>
                <a:ext cx="5034" cy="0"/>
              </a:xfrm>
              <a:prstGeom prst="line">
                <a:avLst/>
              </a:prstGeom>
              <a:grpFill/>
              <a:ln w="9525">
                <a:solidFill>
                  <a:schemeClr val="tx1"/>
                </a:solidFill>
                <a:round/>
                <a:headEnd/>
                <a:tailEnd/>
              </a:ln>
            </p:spPr>
            <p:txBody>
              <a:bodyPr/>
              <a:lstStyle/>
              <a:p>
                <a:pPr fontAlgn="base">
                  <a:spcBef>
                    <a:spcPct val="0"/>
                  </a:spcBef>
                  <a:spcAft>
                    <a:spcPct val="0"/>
                  </a:spcAft>
                </a:pPr>
                <a:endParaRPr lang="en-GB" sz="2400" b="1">
                  <a:solidFill>
                    <a:srgbClr val="FFFFFF"/>
                  </a:solidFill>
                  <a:latin typeface="Arial" charset="0"/>
                </a:endParaRPr>
              </a:p>
            </p:txBody>
          </p:sp>
          <p:sp>
            <p:nvSpPr>
              <p:cNvPr id="28" name="Line 13"/>
              <p:cNvSpPr>
                <a:spLocks noChangeShapeType="1"/>
              </p:cNvSpPr>
              <p:nvPr/>
            </p:nvSpPr>
            <p:spPr bwMode="auto">
              <a:xfrm>
                <a:off x="431" y="1067"/>
                <a:ext cx="5034" cy="0"/>
              </a:xfrm>
              <a:prstGeom prst="line">
                <a:avLst/>
              </a:prstGeom>
              <a:grpFill/>
              <a:ln w="9525">
                <a:solidFill>
                  <a:schemeClr val="tx1"/>
                </a:solidFill>
                <a:round/>
                <a:headEnd/>
                <a:tailEnd/>
              </a:ln>
            </p:spPr>
            <p:txBody>
              <a:bodyPr/>
              <a:lstStyle/>
              <a:p>
                <a:pPr fontAlgn="base">
                  <a:spcBef>
                    <a:spcPct val="0"/>
                  </a:spcBef>
                  <a:spcAft>
                    <a:spcPct val="0"/>
                  </a:spcAft>
                </a:pPr>
                <a:endParaRPr lang="en-GB" sz="2400" b="1">
                  <a:solidFill>
                    <a:srgbClr val="FFFFFF"/>
                  </a:solidFill>
                  <a:latin typeface="Arial" charset="0"/>
                </a:endParaRPr>
              </a:p>
            </p:txBody>
          </p:sp>
          <p:sp>
            <p:nvSpPr>
              <p:cNvPr id="29" name="Line 14"/>
              <p:cNvSpPr>
                <a:spLocks noChangeShapeType="1"/>
              </p:cNvSpPr>
              <p:nvPr/>
            </p:nvSpPr>
            <p:spPr bwMode="auto">
              <a:xfrm>
                <a:off x="476" y="387"/>
                <a:ext cx="5034" cy="0"/>
              </a:xfrm>
              <a:prstGeom prst="line">
                <a:avLst/>
              </a:prstGeom>
              <a:grpFill/>
              <a:ln w="9525">
                <a:solidFill>
                  <a:schemeClr val="tx1"/>
                </a:solidFill>
                <a:round/>
                <a:headEnd/>
                <a:tailEnd/>
              </a:ln>
            </p:spPr>
            <p:txBody>
              <a:bodyPr/>
              <a:lstStyle/>
              <a:p>
                <a:pPr fontAlgn="base">
                  <a:spcBef>
                    <a:spcPct val="0"/>
                  </a:spcBef>
                  <a:spcAft>
                    <a:spcPct val="0"/>
                  </a:spcAft>
                </a:pPr>
                <a:endParaRPr lang="en-GB" sz="2400" b="1">
                  <a:solidFill>
                    <a:srgbClr val="FFFFFF"/>
                  </a:solidFill>
                  <a:latin typeface="Arial" charset="0"/>
                </a:endParaRPr>
              </a:p>
            </p:txBody>
          </p:sp>
          <p:sp>
            <p:nvSpPr>
              <p:cNvPr id="33" name="Text Box 15"/>
              <p:cNvSpPr txBox="1">
                <a:spLocks noChangeArrowheads="1"/>
              </p:cNvSpPr>
              <p:nvPr/>
            </p:nvSpPr>
            <p:spPr bwMode="auto">
              <a:xfrm>
                <a:off x="448" y="3694"/>
                <a:ext cx="439"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GB">
                    <a:solidFill>
                      <a:srgbClr val="000000"/>
                    </a:solidFill>
                    <a:latin typeface="sweet purple" panose="02000500000000000000" pitchFamily="50" charset="0"/>
                  </a:rPr>
                  <a:t>04</a:t>
                </a:r>
                <a:endParaRPr lang="en-US">
                  <a:solidFill>
                    <a:srgbClr val="000000"/>
                  </a:solidFill>
                  <a:latin typeface="sweet purple" panose="02000500000000000000" pitchFamily="50" charset="0"/>
                </a:endParaRPr>
              </a:p>
            </p:txBody>
          </p:sp>
          <p:sp>
            <p:nvSpPr>
              <p:cNvPr id="34" name="Text Box 16"/>
              <p:cNvSpPr txBox="1">
                <a:spLocks noChangeArrowheads="1"/>
              </p:cNvSpPr>
              <p:nvPr/>
            </p:nvSpPr>
            <p:spPr bwMode="auto">
              <a:xfrm>
                <a:off x="1355" y="3694"/>
                <a:ext cx="444"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GB">
                    <a:solidFill>
                      <a:srgbClr val="000000"/>
                    </a:solidFill>
                    <a:latin typeface="sweet purple" panose="02000500000000000000" pitchFamily="50" charset="0"/>
                  </a:rPr>
                  <a:t>05</a:t>
                </a:r>
                <a:endParaRPr lang="en-US">
                  <a:solidFill>
                    <a:srgbClr val="000000"/>
                  </a:solidFill>
                  <a:latin typeface="sweet purple" panose="02000500000000000000" pitchFamily="50" charset="0"/>
                </a:endParaRPr>
              </a:p>
            </p:txBody>
          </p:sp>
          <p:sp>
            <p:nvSpPr>
              <p:cNvPr id="35" name="Text Box 17"/>
              <p:cNvSpPr txBox="1">
                <a:spLocks noChangeArrowheads="1"/>
              </p:cNvSpPr>
              <p:nvPr/>
            </p:nvSpPr>
            <p:spPr bwMode="auto">
              <a:xfrm>
                <a:off x="2353" y="3685"/>
                <a:ext cx="457"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GB">
                    <a:solidFill>
                      <a:srgbClr val="000000"/>
                    </a:solidFill>
                    <a:latin typeface="sweet purple" panose="02000500000000000000" pitchFamily="50" charset="0"/>
                  </a:rPr>
                  <a:t>06</a:t>
                </a:r>
                <a:endParaRPr lang="en-US">
                  <a:solidFill>
                    <a:srgbClr val="000000"/>
                  </a:solidFill>
                  <a:latin typeface="sweet purple" panose="02000500000000000000" pitchFamily="50" charset="0"/>
                </a:endParaRPr>
              </a:p>
            </p:txBody>
          </p:sp>
          <p:sp>
            <p:nvSpPr>
              <p:cNvPr id="36" name="Text Box 18"/>
              <p:cNvSpPr txBox="1">
                <a:spLocks noChangeArrowheads="1"/>
              </p:cNvSpPr>
              <p:nvPr/>
            </p:nvSpPr>
            <p:spPr bwMode="auto">
              <a:xfrm>
                <a:off x="3396" y="3694"/>
                <a:ext cx="434"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GB">
                    <a:solidFill>
                      <a:srgbClr val="000000"/>
                    </a:solidFill>
                    <a:latin typeface="sweet purple" panose="02000500000000000000" pitchFamily="50" charset="0"/>
                  </a:rPr>
                  <a:t>07</a:t>
                </a:r>
                <a:endParaRPr lang="en-US">
                  <a:solidFill>
                    <a:srgbClr val="000000"/>
                  </a:solidFill>
                  <a:latin typeface="sweet purple" panose="02000500000000000000" pitchFamily="50" charset="0"/>
                </a:endParaRPr>
              </a:p>
            </p:txBody>
          </p:sp>
          <p:sp>
            <p:nvSpPr>
              <p:cNvPr id="37" name="Text Box 19"/>
              <p:cNvSpPr txBox="1">
                <a:spLocks noChangeArrowheads="1"/>
              </p:cNvSpPr>
              <p:nvPr/>
            </p:nvSpPr>
            <p:spPr bwMode="auto">
              <a:xfrm>
                <a:off x="4422" y="3694"/>
                <a:ext cx="461"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GB">
                    <a:solidFill>
                      <a:srgbClr val="000000"/>
                    </a:solidFill>
                    <a:latin typeface="sweet purple" panose="02000500000000000000" pitchFamily="50" charset="0"/>
                  </a:rPr>
                  <a:t>08</a:t>
                </a:r>
                <a:endParaRPr lang="en-US">
                  <a:solidFill>
                    <a:srgbClr val="000000"/>
                  </a:solidFill>
                  <a:latin typeface="sweet purple" panose="02000500000000000000" pitchFamily="50" charset="0"/>
                </a:endParaRPr>
              </a:p>
            </p:txBody>
          </p:sp>
          <p:sp>
            <p:nvSpPr>
              <p:cNvPr id="38" name="Text Box 20"/>
              <p:cNvSpPr txBox="1">
                <a:spLocks noChangeArrowheads="1"/>
              </p:cNvSpPr>
              <p:nvPr/>
            </p:nvSpPr>
            <p:spPr bwMode="auto">
              <a:xfrm>
                <a:off x="5257" y="3698"/>
                <a:ext cx="454"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GB" dirty="0">
                    <a:solidFill>
                      <a:srgbClr val="000000"/>
                    </a:solidFill>
                    <a:latin typeface="sweet purple" panose="02000500000000000000" pitchFamily="50" charset="0"/>
                  </a:rPr>
                  <a:t>09</a:t>
                </a:r>
                <a:endParaRPr lang="en-US" dirty="0">
                  <a:solidFill>
                    <a:srgbClr val="000000"/>
                  </a:solidFill>
                  <a:latin typeface="sweet purple" panose="02000500000000000000" pitchFamily="50" charset="0"/>
                </a:endParaRPr>
              </a:p>
            </p:txBody>
          </p:sp>
          <p:sp>
            <p:nvSpPr>
              <p:cNvPr id="39" name="Text Box 21"/>
              <p:cNvSpPr txBox="1">
                <a:spLocks noChangeArrowheads="1"/>
              </p:cNvSpPr>
              <p:nvPr/>
            </p:nvSpPr>
            <p:spPr bwMode="auto">
              <a:xfrm>
                <a:off x="113" y="3377"/>
                <a:ext cx="454"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GB">
                    <a:solidFill>
                      <a:srgbClr val="000000"/>
                    </a:solidFill>
                    <a:latin typeface="sweet purple" panose="02000500000000000000" pitchFamily="50" charset="0"/>
                  </a:rPr>
                  <a:t>23</a:t>
                </a:r>
                <a:endParaRPr lang="en-US">
                  <a:solidFill>
                    <a:srgbClr val="000000"/>
                  </a:solidFill>
                  <a:latin typeface="sweet purple" panose="02000500000000000000" pitchFamily="50" charset="0"/>
                </a:endParaRPr>
              </a:p>
            </p:txBody>
          </p:sp>
          <p:sp>
            <p:nvSpPr>
              <p:cNvPr id="40" name="Text Box 22"/>
              <p:cNvSpPr txBox="1">
                <a:spLocks noChangeArrowheads="1"/>
              </p:cNvSpPr>
              <p:nvPr/>
            </p:nvSpPr>
            <p:spPr bwMode="auto">
              <a:xfrm>
                <a:off x="113" y="2519"/>
                <a:ext cx="433"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GB">
                    <a:solidFill>
                      <a:srgbClr val="000000"/>
                    </a:solidFill>
                    <a:latin typeface="sweet purple" panose="02000500000000000000" pitchFamily="50" charset="0"/>
                  </a:rPr>
                  <a:t>24</a:t>
                </a:r>
                <a:endParaRPr lang="en-US">
                  <a:solidFill>
                    <a:srgbClr val="000000"/>
                  </a:solidFill>
                  <a:latin typeface="sweet purple" panose="02000500000000000000" pitchFamily="50" charset="0"/>
                </a:endParaRPr>
              </a:p>
            </p:txBody>
          </p:sp>
          <p:sp>
            <p:nvSpPr>
              <p:cNvPr id="41" name="Text Box 23"/>
              <p:cNvSpPr txBox="1">
                <a:spLocks noChangeArrowheads="1"/>
              </p:cNvSpPr>
              <p:nvPr/>
            </p:nvSpPr>
            <p:spPr bwMode="auto">
              <a:xfrm>
                <a:off x="113" y="1700"/>
                <a:ext cx="452"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GB">
                    <a:solidFill>
                      <a:srgbClr val="000000"/>
                    </a:solidFill>
                    <a:latin typeface="sweet purple" panose="02000500000000000000" pitchFamily="50" charset="0"/>
                  </a:rPr>
                  <a:t>25</a:t>
                </a:r>
                <a:endParaRPr lang="en-US">
                  <a:solidFill>
                    <a:srgbClr val="000000"/>
                  </a:solidFill>
                  <a:latin typeface="sweet purple" panose="02000500000000000000" pitchFamily="50" charset="0"/>
                </a:endParaRPr>
              </a:p>
            </p:txBody>
          </p:sp>
          <p:sp>
            <p:nvSpPr>
              <p:cNvPr id="42" name="Text Box 24"/>
              <p:cNvSpPr txBox="1">
                <a:spLocks noChangeArrowheads="1"/>
              </p:cNvSpPr>
              <p:nvPr/>
            </p:nvSpPr>
            <p:spPr bwMode="auto">
              <a:xfrm>
                <a:off x="113" y="931"/>
                <a:ext cx="457"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GB">
                    <a:solidFill>
                      <a:srgbClr val="000000"/>
                    </a:solidFill>
                    <a:latin typeface="sweet purple" panose="02000500000000000000" pitchFamily="50" charset="0"/>
                  </a:rPr>
                  <a:t>26</a:t>
                </a:r>
                <a:endParaRPr lang="en-US">
                  <a:solidFill>
                    <a:srgbClr val="000000"/>
                  </a:solidFill>
                  <a:latin typeface="sweet purple" panose="02000500000000000000" pitchFamily="50" charset="0"/>
                </a:endParaRPr>
              </a:p>
            </p:txBody>
          </p:sp>
          <p:sp>
            <p:nvSpPr>
              <p:cNvPr id="43" name="Text Box 25"/>
              <p:cNvSpPr txBox="1">
                <a:spLocks noChangeArrowheads="1"/>
              </p:cNvSpPr>
              <p:nvPr/>
            </p:nvSpPr>
            <p:spPr bwMode="auto">
              <a:xfrm>
                <a:off x="113" y="251"/>
                <a:ext cx="454" cy="4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r>
                  <a:rPr lang="en-GB">
                    <a:solidFill>
                      <a:srgbClr val="000000"/>
                    </a:solidFill>
                    <a:latin typeface="sweet purple" panose="02000500000000000000" pitchFamily="50" charset="0"/>
                  </a:rPr>
                  <a:t>27</a:t>
                </a:r>
                <a:endParaRPr lang="en-US">
                  <a:solidFill>
                    <a:srgbClr val="000000"/>
                  </a:solidFill>
                  <a:latin typeface="sweet purple" panose="02000500000000000000" pitchFamily="50" charset="0"/>
                </a:endParaRPr>
              </a:p>
            </p:txBody>
          </p:sp>
        </p:grpSp>
        <p:sp>
          <p:nvSpPr>
            <p:cNvPr id="16" name="Text Box 27"/>
            <p:cNvSpPr txBox="1">
              <a:spLocks noChangeArrowheads="1"/>
            </p:cNvSpPr>
            <p:nvPr/>
          </p:nvSpPr>
          <p:spPr bwMode="auto">
            <a:xfrm>
              <a:off x="113" y="3876"/>
              <a:ext cx="129"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endParaRPr lang="en-US">
                <a:solidFill>
                  <a:srgbClr val="FFFFFF"/>
                </a:solidFill>
              </a:endParaRPr>
            </a:p>
          </p:txBody>
        </p:sp>
        <p:sp>
          <p:nvSpPr>
            <p:cNvPr id="17" name="Text Box 28"/>
            <p:cNvSpPr txBox="1">
              <a:spLocks noChangeArrowheads="1"/>
            </p:cNvSpPr>
            <p:nvPr/>
          </p:nvSpPr>
          <p:spPr bwMode="auto">
            <a:xfrm>
              <a:off x="793" y="3878"/>
              <a:ext cx="129" cy="29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Arial" charset="0"/>
                </a:defRPr>
              </a:lvl1pPr>
              <a:lvl2pPr marL="742950" indent="-285750" eaLnBrk="0" hangingPunct="0">
                <a:defRPr sz="2400" b="1">
                  <a:solidFill>
                    <a:schemeClr val="tx1"/>
                  </a:solidFill>
                  <a:latin typeface="Arial" charset="0"/>
                </a:defRPr>
              </a:lvl2pPr>
              <a:lvl3pPr marL="1143000" indent="-228600" eaLnBrk="0" hangingPunct="0">
                <a:defRPr sz="2400" b="1">
                  <a:solidFill>
                    <a:schemeClr val="tx1"/>
                  </a:solidFill>
                  <a:latin typeface="Arial" charset="0"/>
                </a:defRPr>
              </a:lvl3pPr>
              <a:lvl4pPr marL="1600200" indent="-228600" eaLnBrk="0" hangingPunct="0">
                <a:defRPr sz="2400" b="1">
                  <a:solidFill>
                    <a:schemeClr val="tx1"/>
                  </a:solidFill>
                  <a:latin typeface="Arial" charset="0"/>
                </a:defRPr>
              </a:lvl4pPr>
              <a:lvl5pPr marL="2057400" indent="-228600" eaLnBrk="0" hangingPunct="0">
                <a:defRPr sz="2400" b="1">
                  <a:solidFill>
                    <a:schemeClr val="tx1"/>
                  </a:solidFill>
                  <a:latin typeface="Arial" charset="0"/>
                </a:defRPr>
              </a:lvl5pPr>
              <a:lvl6pPr marL="2514600" indent="-228600" eaLnBrk="0" fontAlgn="base" hangingPunct="0">
                <a:spcBef>
                  <a:spcPct val="0"/>
                </a:spcBef>
                <a:spcAft>
                  <a:spcPct val="0"/>
                </a:spcAft>
                <a:defRPr sz="2400" b="1">
                  <a:solidFill>
                    <a:schemeClr val="tx1"/>
                  </a:solidFill>
                  <a:latin typeface="Arial" charset="0"/>
                </a:defRPr>
              </a:lvl6pPr>
              <a:lvl7pPr marL="2971800" indent="-228600" eaLnBrk="0" fontAlgn="base" hangingPunct="0">
                <a:spcBef>
                  <a:spcPct val="0"/>
                </a:spcBef>
                <a:spcAft>
                  <a:spcPct val="0"/>
                </a:spcAft>
                <a:defRPr sz="2400" b="1">
                  <a:solidFill>
                    <a:schemeClr val="tx1"/>
                  </a:solidFill>
                  <a:latin typeface="Arial" charset="0"/>
                </a:defRPr>
              </a:lvl7pPr>
              <a:lvl8pPr marL="3429000" indent="-228600" eaLnBrk="0" fontAlgn="base" hangingPunct="0">
                <a:spcBef>
                  <a:spcPct val="0"/>
                </a:spcBef>
                <a:spcAft>
                  <a:spcPct val="0"/>
                </a:spcAft>
                <a:defRPr sz="2400" b="1">
                  <a:solidFill>
                    <a:schemeClr val="tx1"/>
                  </a:solidFill>
                  <a:latin typeface="Arial" charset="0"/>
                </a:defRPr>
              </a:lvl8pPr>
              <a:lvl9pPr marL="3886200" indent="-228600" eaLnBrk="0" fontAlgn="base" hangingPunct="0">
                <a:spcBef>
                  <a:spcPct val="0"/>
                </a:spcBef>
                <a:spcAft>
                  <a:spcPct val="0"/>
                </a:spcAft>
                <a:defRPr sz="2400" b="1">
                  <a:solidFill>
                    <a:schemeClr val="tx1"/>
                  </a:solidFill>
                  <a:latin typeface="Arial" charset="0"/>
                </a:defRPr>
              </a:lvl9pPr>
            </a:lstStyle>
            <a:p>
              <a:pPr eaLnBrk="1" fontAlgn="base" hangingPunct="1">
                <a:spcBef>
                  <a:spcPct val="0"/>
                </a:spcBef>
                <a:spcAft>
                  <a:spcPct val="0"/>
                </a:spcAft>
              </a:pPr>
              <a:endParaRPr lang="en-US">
                <a:solidFill>
                  <a:srgbClr val="FFFFFF"/>
                </a:solidFill>
              </a:endParaRPr>
            </a:p>
          </p:txBody>
        </p:sp>
      </p:grpSp>
      <p:pic>
        <p:nvPicPr>
          <p:cNvPr id="44" name="Picture 1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7055" y="1752916"/>
            <a:ext cx="452882" cy="45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1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29053" y="3954193"/>
            <a:ext cx="36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04783" y="1793520"/>
            <a:ext cx="444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2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27196" y="3099499"/>
            <a:ext cx="4318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90853" y="3210567"/>
            <a:ext cx="4333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927196" y="1793520"/>
            <a:ext cx="648882" cy="461665"/>
          </a:xfrm>
          <a:prstGeom prst="rect">
            <a:avLst/>
          </a:prstGeom>
          <a:noFill/>
        </p:spPr>
        <p:txBody>
          <a:bodyPr wrap="square" rtlCol="0">
            <a:spAutoFit/>
          </a:bodyPr>
          <a:lstStyle/>
          <a:p>
            <a:r>
              <a:rPr lang="en-GB" sz="2400" b="1" dirty="0">
                <a:latin typeface="Arial Black" panose="020B0A04020102020204" pitchFamily="34" charset="0"/>
              </a:rPr>
              <a:t>PC</a:t>
            </a:r>
          </a:p>
        </p:txBody>
      </p:sp>
      <p:sp>
        <p:nvSpPr>
          <p:cNvPr id="49" name="TextBox 48"/>
          <p:cNvSpPr txBox="1"/>
          <p:nvPr/>
        </p:nvSpPr>
        <p:spPr>
          <a:xfrm>
            <a:off x="4795375" y="2475786"/>
            <a:ext cx="695250" cy="461665"/>
          </a:xfrm>
          <a:prstGeom prst="rect">
            <a:avLst/>
          </a:prstGeom>
          <a:noFill/>
        </p:spPr>
        <p:txBody>
          <a:bodyPr wrap="square" rtlCol="0">
            <a:spAutoFit/>
          </a:bodyPr>
          <a:lstStyle/>
          <a:p>
            <a:r>
              <a:rPr lang="en-GB" sz="2400" b="1" dirty="0">
                <a:latin typeface="Arial Black" panose="020B0A04020102020204" pitchFamily="34" charset="0"/>
              </a:rPr>
              <a:t>PO</a:t>
            </a:r>
          </a:p>
        </p:txBody>
      </p:sp>
      <p:pic>
        <p:nvPicPr>
          <p:cNvPr id="4098" name="Picture 2" descr="aeroplane Icon 224325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5629" y="2381963"/>
            <a:ext cx="576527" cy="576527"/>
          </a:xfrm>
          <a:prstGeom prst="rect">
            <a:avLst/>
          </a:prstGeom>
          <a:noFill/>
          <a:extLst>
            <a:ext uri="{909E8E84-426E-40DD-AFC4-6F175D3DCCD1}">
              <a14:hiddenFill xmlns:a14="http://schemas.microsoft.com/office/drawing/2010/main">
                <a:solidFill>
                  <a:srgbClr val="FFFFFF"/>
                </a:solidFill>
              </a14:hiddenFill>
            </a:ext>
          </a:extLst>
        </p:spPr>
      </p:pic>
      <p:sp>
        <p:nvSpPr>
          <p:cNvPr id="50" name="Rectangle 49"/>
          <p:cNvSpPr/>
          <p:nvPr/>
        </p:nvSpPr>
        <p:spPr>
          <a:xfrm>
            <a:off x="5866419" y="1637157"/>
            <a:ext cx="2786561" cy="5078313"/>
          </a:xfrm>
          <a:prstGeom prst="rect">
            <a:avLst/>
          </a:prstGeom>
          <a:ln w="38100">
            <a:solidFill>
              <a:srgbClr val="002060"/>
            </a:solidFill>
            <a:prstDash val="lgDash"/>
          </a:ln>
        </p:spPr>
        <p:txBody>
          <a:bodyPr wrap="square">
            <a:spAutoFit/>
          </a:bodyPr>
          <a:lstStyle/>
          <a:p>
            <a:pPr algn="ctr"/>
            <a:r>
              <a:rPr lang="en-US" dirty="0"/>
              <a:t>Give the correct grid reference for the following map symbols:</a:t>
            </a:r>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a:p>
            <a:pPr algn="ctr"/>
            <a:endParaRPr lang="en-US" dirty="0"/>
          </a:p>
        </p:txBody>
      </p:sp>
      <p:pic>
        <p:nvPicPr>
          <p:cNvPr id="51" name="Picture 6" descr="Pencil Icon 7073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495857" y="1225963"/>
            <a:ext cx="280926" cy="31056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5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8200" y="2511668"/>
            <a:ext cx="452882" cy="45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2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78200" y="3365862"/>
            <a:ext cx="444500"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15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9143" y="4182116"/>
            <a:ext cx="3683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22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19143" y="5119600"/>
            <a:ext cx="433388"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TextBox 55"/>
          <p:cNvSpPr txBox="1"/>
          <p:nvPr/>
        </p:nvSpPr>
        <p:spPr>
          <a:xfrm>
            <a:off x="5976009" y="5838958"/>
            <a:ext cx="648882" cy="461665"/>
          </a:xfrm>
          <a:prstGeom prst="rect">
            <a:avLst/>
          </a:prstGeom>
          <a:noFill/>
        </p:spPr>
        <p:txBody>
          <a:bodyPr wrap="square" rtlCol="0">
            <a:spAutoFit/>
          </a:bodyPr>
          <a:lstStyle/>
          <a:p>
            <a:r>
              <a:rPr lang="en-GB" sz="2400" b="1" dirty="0">
                <a:latin typeface="Arial Black" panose="020B0A04020102020204" pitchFamily="34" charset="0"/>
              </a:rPr>
              <a:t>PC</a:t>
            </a:r>
          </a:p>
        </p:txBody>
      </p:sp>
    </p:spTree>
    <p:extLst>
      <p:ext uri="{BB962C8B-B14F-4D97-AF65-F5344CB8AC3E}">
        <p14:creationId xmlns:p14="http://schemas.microsoft.com/office/powerpoint/2010/main" val="211900580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F2B508C1C0D8A438E844F7EB90BDEF1" ma:contentTypeVersion="13" ma:contentTypeDescription="Create a new document." ma:contentTypeScope="" ma:versionID="f1c5d79c16e52f45d9dec9604a7522d0">
  <xsd:schema xmlns:xsd="http://www.w3.org/2001/XMLSchema" xmlns:xs="http://www.w3.org/2001/XMLSchema" xmlns:p="http://schemas.microsoft.com/office/2006/metadata/properties" xmlns:ns3="1cc7bb73-3e79-4f4a-a67f-08318b8cf477" xmlns:ns4="4d2234bd-4f4d-4aef-b1b4-2804e606a493" targetNamespace="http://schemas.microsoft.com/office/2006/metadata/properties" ma:root="true" ma:fieldsID="cb97031e403c391311c888a5bcf63a2f" ns3:_="" ns4:_="">
    <xsd:import namespace="1cc7bb73-3e79-4f4a-a67f-08318b8cf477"/>
    <xsd:import namespace="4d2234bd-4f4d-4aef-b1b4-2804e606a493"/>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ServiceAutoKeyPoints" minOccurs="0"/>
                <xsd:element ref="ns3:MediaServiceKeyPoints"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c7bb73-3e79-4f4a-a67f-08318b8cf4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d2234bd-4f4d-4aef-b1b4-2804e606a49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665F412-8859-4D9C-B74B-3507A8D2D26F}">
  <ds:schemaRefs>
    <ds:schemaRef ds:uri="http://purl.org/dc/terms/"/>
    <ds:schemaRef ds:uri="http://purl.org/dc/dcmitype/"/>
    <ds:schemaRef ds:uri="http://schemas.microsoft.com/office/2006/documentManagement/types"/>
    <ds:schemaRef ds:uri="http://www.w3.org/XML/1998/namespace"/>
    <ds:schemaRef ds:uri="http://schemas.microsoft.com/office/infopath/2007/PartnerControls"/>
    <ds:schemaRef ds:uri="1cc7bb73-3e79-4f4a-a67f-08318b8cf477"/>
    <ds:schemaRef ds:uri="http://schemas.microsoft.com/office/2006/metadata/properties"/>
    <ds:schemaRef ds:uri="http://schemas.openxmlformats.org/package/2006/metadata/core-properties"/>
    <ds:schemaRef ds:uri="4d2234bd-4f4d-4aef-b1b4-2804e606a493"/>
    <ds:schemaRef ds:uri="http://purl.org/dc/elements/1.1/"/>
  </ds:schemaRefs>
</ds:datastoreItem>
</file>

<file path=customXml/itemProps2.xml><?xml version="1.0" encoding="utf-8"?>
<ds:datastoreItem xmlns:ds="http://schemas.openxmlformats.org/officeDocument/2006/customXml" ds:itemID="{BA7522A9-0CE7-40A2-A7FA-3A6FA35DA4BD}">
  <ds:schemaRefs>
    <ds:schemaRef ds:uri="http://schemas.microsoft.com/sharepoint/v3/contenttype/forms"/>
  </ds:schemaRefs>
</ds:datastoreItem>
</file>

<file path=customXml/itemProps3.xml><?xml version="1.0" encoding="utf-8"?>
<ds:datastoreItem xmlns:ds="http://schemas.openxmlformats.org/officeDocument/2006/customXml" ds:itemID="{45504B31-E4BD-41C2-B202-2DFF499C70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c7bb73-3e79-4f4a-a67f-08318b8cf477"/>
    <ds:schemaRef ds:uri="4d2234bd-4f4d-4aef-b1b4-2804e606a4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29</TotalTime>
  <Words>1458</Words>
  <Application>Microsoft Office PowerPoint</Application>
  <PresentationFormat>On-screen Show (4:3)</PresentationFormat>
  <Paragraphs>228</Paragraphs>
  <Slides>16</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sweet purple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Dion Burgess</dc:creator>
  <cp:lastModifiedBy>Philippa Boyns</cp:lastModifiedBy>
  <cp:revision>3</cp:revision>
  <dcterms:created xsi:type="dcterms:W3CDTF">2020-06-16T16:03:28Z</dcterms:created>
  <dcterms:modified xsi:type="dcterms:W3CDTF">2020-06-19T14:45:33Z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0x010100CF2B508C1C0D8A438E844F7EB90BDEF1</vt:lpwstr>
  </property>
</Properties>
</file>